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68" r:id="rId7"/>
    <p:sldId id="265" r:id="rId8"/>
    <p:sldId id="261" r:id="rId9"/>
    <p:sldId id="269" r:id="rId10"/>
    <p:sldId id="262" r:id="rId11"/>
    <p:sldId id="259" r:id="rId12"/>
    <p:sldId id="271" r:id="rId13"/>
    <p:sldId id="260" r:id="rId14"/>
    <p:sldId id="270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91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91E3-9356-4F4D-857A-C00B9BB53F16}" type="datetimeFigureOut">
              <a:rPr lang="es-MX" smtClean="0"/>
              <a:t>16/01/2026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41D8-F14E-4796-91E2-3AD96CBEEF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694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141D8-F14E-4796-91E2-3AD96CBEEF2D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62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780275"/>
            <a:ext cx="12192000" cy="78105"/>
          </a:xfrm>
          <a:custGeom>
            <a:avLst/>
            <a:gdLst/>
            <a:ahLst/>
            <a:cxnLst/>
            <a:rect l="l" t="t" r="r" b="b"/>
            <a:pathLst>
              <a:path w="12192000" h="78104">
                <a:moveTo>
                  <a:pt x="12192000" y="0"/>
                </a:moveTo>
                <a:lnTo>
                  <a:pt x="0" y="0"/>
                </a:lnTo>
                <a:lnTo>
                  <a:pt x="0" y="77597"/>
                </a:lnTo>
                <a:lnTo>
                  <a:pt x="12192000" y="77597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08664" y="6780274"/>
            <a:ext cx="541020" cy="0"/>
          </a:xfrm>
          <a:custGeom>
            <a:avLst/>
            <a:gdLst/>
            <a:ahLst/>
            <a:cxnLst/>
            <a:rect l="l" t="t" r="r" b="b"/>
            <a:pathLst>
              <a:path w="541020">
                <a:moveTo>
                  <a:pt x="0" y="0"/>
                </a:moveTo>
                <a:lnTo>
                  <a:pt x="540639" y="0"/>
                </a:lnTo>
              </a:path>
            </a:pathLst>
          </a:custGeom>
          <a:ln w="6096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780275"/>
            <a:ext cx="11231880" cy="3175"/>
          </a:xfrm>
          <a:custGeom>
            <a:avLst/>
            <a:gdLst/>
            <a:ahLst/>
            <a:cxnLst/>
            <a:rect l="l" t="t" r="r" b="b"/>
            <a:pathLst>
              <a:path w="11231880" h="3175">
                <a:moveTo>
                  <a:pt x="11231880" y="0"/>
                </a:moveTo>
                <a:lnTo>
                  <a:pt x="0" y="0"/>
                </a:lnTo>
                <a:lnTo>
                  <a:pt x="0" y="2806"/>
                </a:lnTo>
                <a:lnTo>
                  <a:pt x="11231880" y="2806"/>
                </a:lnTo>
                <a:lnTo>
                  <a:pt x="11231880" y="0"/>
                </a:lnTo>
                <a:close/>
              </a:path>
            </a:pathLst>
          </a:custGeom>
          <a:solidFill>
            <a:srgbClr val="8E4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875519" y="6131052"/>
            <a:ext cx="422275" cy="320040"/>
          </a:xfrm>
          <a:custGeom>
            <a:avLst/>
            <a:gdLst/>
            <a:ahLst/>
            <a:cxnLst/>
            <a:rect l="l" t="t" r="r" b="b"/>
            <a:pathLst>
              <a:path w="422275" h="320039">
                <a:moveTo>
                  <a:pt x="421894" y="0"/>
                </a:moveTo>
                <a:lnTo>
                  <a:pt x="0" y="0"/>
                </a:lnTo>
                <a:lnTo>
                  <a:pt x="0" y="320040"/>
                </a:lnTo>
                <a:lnTo>
                  <a:pt x="421894" y="320040"/>
                </a:lnTo>
                <a:lnTo>
                  <a:pt x="421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875519" y="6131052"/>
            <a:ext cx="1329055" cy="320040"/>
          </a:xfrm>
          <a:custGeom>
            <a:avLst/>
            <a:gdLst/>
            <a:ahLst/>
            <a:cxnLst/>
            <a:rect l="l" t="t" r="r" b="b"/>
            <a:pathLst>
              <a:path w="1329054" h="320039">
                <a:moveTo>
                  <a:pt x="0" y="320040"/>
                </a:moveTo>
                <a:lnTo>
                  <a:pt x="1328674" y="320040"/>
                </a:lnTo>
                <a:lnTo>
                  <a:pt x="1328674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08664" y="6126479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5" h="539115">
                <a:moveTo>
                  <a:pt x="538987" y="0"/>
                </a:moveTo>
                <a:lnTo>
                  <a:pt x="0" y="0"/>
                </a:lnTo>
                <a:lnTo>
                  <a:pt x="0" y="538988"/>
                </a:lnTo>
                <a:lnTo>
                  <a:pt x="538987" y="538988"/>
                </a:lnTo>
                <a:lnTo>
                  <a:pt x="538987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408664" y="6126479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5" h="539115">
                <a:moveTo>
                  <a:pt x="0" y="538988"/>
                </a:moveTo>
                <a:lnTo>
                  <a:pt x="538987" y="538988"/>
                </a:lnTo>
                <a:lnTo>
                  <a:pt x="538987" y="0"/>
                </a:lnTo>
                <a:lnTo>
                  <a:pt x="0" y="0"/>
                </a:lnTo>
                <a:lnTo>
                  <a:pt x="0" y="538988"/>
                </a:lnTo>
                <a:close/>
              </a:path>
            </a:pathLst>
          </a:custGeom>
          <a:ln w="3175">
            <a:solidFill>
              <a:srgbClr val="8E40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780275"/>
            <a:ext cx="12192000" cy="78105"/>
          </a:xfrm>
          <a:custGeom>
            <a:avLst/>
            <a:gdLst/>
            <a:ahLst/>
            <a:cxnLst/>
            <a:rect l="l" t="t" r="r" b="b"/>
            <a:pathLst>
              <a:path w="12192000" h="78104">
                <a:moveTo>
                  <a:pt x="12192000" y="0"/>
                </a:moveTo>
                <a:lnTo>
                  <a:pt x="0" y="0"/>
                </a:lnTo>
                <a:lnTo>
                  <a:pt x="0" y="77597"/>
                </a:lnTo>
                <a:lnTo>
                  <a:pt x="12192000" y="77597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408664" y="6780274"/>
            <a:ext cx="541020" cy="0"/>
          </a:xfrm>
          <a:custGeom>
            <a:avLst/>
            <a:gdLst/>
            <a:ahLst/>
            <a:cxnLst/>
            <a:rect l="l" t="t" r="r" b="b"/>
            <a:pathLst>
              <a:path w="541020">
                <a:moveTo>
                  <a:pt x="0" y="0"/>
                </a:moveTo>
                <a:lnTo>
                  <a:pt x="540639" y="0"/>
                </a:lnTo>
              </a:path>
            </a:pathLst>
          </a:custGeom>
          <a:ln w="6096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6780275"/>
            <a:ext cx="11231880" cy="3175"/>
          </a:xfrm>
          <a:custGeom>
            <a:avLst/>
            <a:gdLst/>
            <a:ahLst/>
            <a:cxnLst/>
            <a:rect l="l" t="t" r="r" b="b"/>
            <a:pathLst>
              <a:path w="11231880" h="3175">
                <a:moveTo>
                  <a:pt x="11231880" y="0"/>
                </a:moveTo>
                <a:lnTo>
                  <a:pt x="0" y="0"/>
                </a:lnTo>
                <a:lnTo>
                  <a:pt x="0" y="2806"/>
                </a:lnTo>
                <a:lnTo>
                  <a:pt x="11231880" y="2806"/>
                </a:lnTo>
                <a:lnTo>
                  <a:pt x="11231880" y="0"/>
                </a:lnTo>
                <a:close/>
              </a:path>
            </a:pathLst>
          </a:custGeom>
          <a:solidFill>
            <a:srgbClr val="8E40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875519" y="6131051"/>
            <a:ext cx="1329055" cy="320040"/>
          </a:xfrm>
          <a:custGeom>
            <a:avLst/>
            <a:gdLst/>
            <a:ahLst/>
            <a:cxnLst/>
            <a:rect l="l" t="t" r="r" b="b"/>
            <a:pathLst>
              <a:path w="1329054" h="320039">
                <a:moveTo>
                  <a:pt x="1328674" y="0"/>
                </a:moveTo>
                <a:lnTo>
                  <a:pt x="0" y="0"/>
                </a:lnTo>
                <a:lnTo>
                  <a:pt x="0" y="320040"/>
                </a:lnTo>
                <a:lnTo>
                  <a:pt x="1328674" y="320040"/>
                </a:lnTo>
                <a:lnTo>
                  <a:pt x="1328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875519" y="6131051"/>
            <a:ext cx="1329055" cy="320040"/>
          </a:xfrm>
          <a:custGeom>
            <a:avLst/>
            <a:gdLst/>
            <a:ahLst/>
            <a:cxnLst/>
            <a:rect l="l" t="t" r="r" b="b"/>
            <a:pathLst>
              <a:path w="1329054" h="320039">
                <a:moveTo>
                  <a:pt x="0" y="320040"/>
                </a:moveTo>
                <a:lnTo>
                  <a:pt x="1328674" y="320040"/>
                </a:lnTo>
                <a:lnTo>
                  <a:pt x="1328674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62940" y="152400"/>
            <a:ext cx="6217920" cy="3886200"/>
          </a:xfrm>
          <a:custGeom>
            <a:avLst/>
            <a:gdLst/>
            <a:ahLst/>
            <a:cxnLst/>
            <a:rect l="l" t="t" r="r" b="b"/>
            <a:pathLst>
              <a:path w="6217920" h="3886200">
                <a:moveTo>
                  <a:pt x="5191633" y="0"/>
                </a:moveTo>
                <a:lnTo>
                  <a:pt x="5246370" y="485775"/>
                </a:lnTo>
                <a:lnTo>
                  <a:pt x="5121402" y="510286"/>
                </a:lnTo>
                <a:lnTo>
                  <a:pt x="5059426" y="522859"/>
                </a:lnTo>
                <a:lnTo>
                  <a:pt x="4936617" y="548640"/>
                </a:lnTo>
                <a:lnTo>
                  <a:pt x="4815205" y="575183"/>
                </a:lnTo>
                <a:lnTo>
                  <a:pt x="4755007" y="588772"/>
                </a:lnTo>
                <a:lnTo>
                  <a:pt x="4635627" y="616585"/>
                </a:lnTo>
                <a:lnTo>
                  <a:pt x="4576572" y="630682"/>
                </a:lnTo>
                <a:lnTo>
                  <a:pt x="4517771" y="645033"/>
                </a:lnTo>
                <a:lnTo>
                  <a:pt x="4401312" y="674370"/>
                </a:lnTo>
                <a:lnTo>
                  <a:pt x="4286250" y="704469"/>
                </a:lnTo>
                <a:lnTo>
                  <a:pt x="4229227" y="719836"/>
                </a:lnTo>
                <a:lnTo>
                  <a:pt x="4116324" y="751205"/>
                </a:lnTo>
                <a:lnTo>
                  <a:pt x="4060317" y="767080"/>
                </a:lnTo>
                <a:lnTo>
                  <a:pt x="3949573" y="799592"/>
                </a:lnTo>
                <a:lnTo>
                  <a:pt x="3840099" y="832866"/>
                </a:lnTo>
                <a:lnTo>
                  <a:pt x="3785870" y="849884"/>
                </a:lnTo>
                <a:lnTo>
                  <a:pt x="3678682" y="884301"/>
                </a:lnTo>
                <a:lnTo>
                  <a:pt x="3572764" y="919607"/>
                </a:lnTo>
                <a:lnTo>
                  <a:pt x="3520313" y="937513"/>
                </a:lnTo>
                <a:lnTo>
                  <a:pt x="3468243" y="955675"/>
                </a:lnTo>
                <a:lnTo>
                  <a:pt x="3365246" y="992632"/>
                </a:lnTo>
                <a:lnTo>
                  <a:pt x="3314192" y="1011301"/>
                </a:lnTo>
                <a:lnTo>
                  <a:pt x="3263646" y="1030224"/>
                </a:lnTo>
                <a:lnTo>
                  <a:pt x="3213354" y="1049401"/>
                </a:lnTo>
                <a:lnTo>
                  <a:pt x="3163443" y="1068705"/>
                </a:lnTo>
                <a:lnTo>
                  <a:pt x="3113786" y="1088263"/>
                </a:lnTo>
                <a:lnTo>
                  <a:pt x="3064637" y="1107948"/>
                </a:lnTo>
                <a:lnTo>
                  <a:pt x="3015742" y="1127887"/>
                </a:lnTo>
                <a:lnTo>
                  <a:pt x="2967228" y="1147953"/>
                </a:lnTo>
                <a:lnTo>
                  <a:pt x="2918968" y="1168273"/>
                </a:lnTo>
                <a:lnTo>
                  <a:pt x="2823718" y="1209548"/>
                </a:lnTo>
                <a:lnTo>
                  <a:pt x="2776601" y="1230376"/>
                </a:lnTo>
                <a:lnTo>
                  <a:pt x="2683510" y="1272794"/>
                </a:lnTo>
                <a:lnTo>
                  <a:pt x="2637409" y="1294384"/>
                </a:lnTo>
                <a:lnTo>
                  <a:pt x="2546477" y="1337945"/>
                </a:lnTo>
                <a:lnTo>
                  <a:pt x="2501392" y="1360043"/>
                </a:lnTo>
                <a:lnTo>
                  <a:pt x="2412492" y="1404874"/>
                </a:lnTo>
                <a:lnTo>
                  <a:pt x="2368550" y="1427607"/>
                </a:lnTo>
                <a:lnTo>
                  <a:pt x="2324989" y="1450467"/>
                </a:lnTo>
                <a:lnTo>
                  <a:pt x="2281809" y="1473581"/>
                </a:lnTo>
                <a:lnTo>
                  <a:pt x="2239010" y="1496822"/>
                </a:lnTo>
                <a:lnTo>
                  <a:pt x="2196465" y="1520317"/>
                </a:lnTo>
                <a:lnTo>
                  <a:pt x="2154301" y="1544066"/>
                </a:lnTo>
                <a:lnTo>
                  <a:pt x="2070989" y="1591945"/>
                </a:lnTo>
                <a:lnTo>
                  <a:pt x="1989201" y="1640713"/>
                </a:lnTo>
                <a:lnTo>
                  <a:pt x="1948815" y="1665477"/>
                </a:lnTo>
                <a:lnTo>
                  <a:pt x="1869059" y="1715389"/>
                </a:lnTo>
                <a:lnTo>
                  <a:pt x="1829689" y="1740662"/>
                </a:lnTo>
                <a:lnTo>
                  <a:pt x="1752092" y="1791843"/>
                </a:lnTo>
                <a:lnTo>
                  <a:pt x="1713865" y="1817751"/>
                </a:lnTo>
                <a:lnTo>
                  <a:pt x="1676019" y="1843786"/>
                </a:lnTo>
                <a:lnTo>
                  <a:pt x="1638427" y="1870075"/>
                </a:lnTo>
                <a:lnTo>
                  <a:pt x="1601216" y="1896491"/>
                </a:lnTo>
                <a:lnTo>
                  <a:pt x="1564386" y="1923161"/>
                </a:lnTo>
                <a:lnTo>
                  <a:pt x="1527810" y="1950085"/>
                </a:lnTo>
                <a:lnTo>
                  <a:pt x="1491742" y="1977136"/>
                </a:lnTo>
                <a:lnTo>
                  <a:pt x="1455928" y="2004314"/>
                </a:lnTo>
                <a:lnTo>
                  <a:pt x="1385443" y="2059432"/>
                </a:lnTo>
                <a:lnTo>
                  <a:pt x="1350645" y="2087372"/>
                </a:lnTo>
                <a:lnTo>
                  <a:pt x="1316228" y="2115439"/>
                </a:lnTo>
                <a:lnTo>
                  <a:pt x="1282192" y="2143633"/>
                </a:lnTo>
                <a:lnTo>
                  <a:pt x="1248537" y="2172081"/>
                </a:lnTo>
                <a:lnTo>
                  <a:pt x="1215263" y="2200783"/>
                </a:lnTo>
                <a:lnTo>
                  <a:pt x="1182243" y="2229612"/>
                </a:lnTo>
                <a:lnTo>
                  <a:pt x="1149731" y="2258695"/>
                </a:lnTo>
                <a:lnTo>
                  <a:pt x="1117473" y="2287905"/>
                </a:lnTo>
                <a:lnTo>
                  <a:pt x="1085469" y="2317369"/>
                </a:lnTo>
                <a:lnTo>
                  <a:pt x="1053973" y="2346960"/>
                </a:lnTo>
                <a:lnTo>
                  <a:pt x="1022731" y="2376805"/>
                </a:lnTo>
                <a:lnTo>
                  <a:pt x="991870" y="2406904"/>
                </a:lnTo>
                <a:lnTo>
                  <a:pt x="961390" y="2437130"/>
                </a:lnTo>
                <a:lnTo>
                  <a:pt x="931291" y="2467483"/>
                </a:lnTo>
                <a:lnTo>
                  <a:pt x="901446" y="2498217"/>
                </a:lnTo>
                <a:lnTo>
                  <a:pt x="872109" y="2528951"/>
                </a:lnTo>
                <a:lnTo>
                  <a:pt x="843026" y="2560066"/>
                </a:lnTo>
                <a:lnTo>
                  <a:pt x="814324" y="2591308"/>
                </a:lnTo>
                <a:lnTo>
                  <a:pt x="785876" y="2622677"/>
                </a:lnTo>
                <a:lnTo>
                  <a:pt x="757936" y="2654300"/>
                </a:lnTo>
                <a:lnTo>
                  <a:pt x="730250" y="2686177"/>
                </a:lnTo>
                <a:lnTo>
                  <a:pt x="702945" y="2718181"/>
                </a:lnTo>
                <a:lnTo>
                  <a:pt x="675894" y="2750439"/>
                </a:lnTo>
                <a:lnTo>
                  <a:pt x="649351" y="2782824"/>
                </a:lnTo>
                <a:lnTo>
                  <a:pt x="623062" y="2815463"/>
                </a:lnTo>
                <a:lnTo>
                  <a:pt x="597204" y="2848229"/>
                </a:lnTo>
                <a:lnTo>
                  <a:pt x="571665" y="2881249"/>
                </a:lnTo>
                <a:lnTo>
                  <a:pt x="546468" y="2914523"/>
                </a:lnTo>
                <a:lnTo>
                  <a:pt x="521639" y="2947924"/>
                </a:lnTo>
                <a:lnTo>
                  <a:pt x="497154" y="2981452"/>
                </a:lnTo>
                <a:lnTo>
                  <a:pt x="473024" y="3015234"/>
                </a:lnTo>
                <a:lnTo>
                  <a:pt x="449249" y="3049270"/>
                </a:lnTo>
                <a:lnTo>
                  <a:pt x="425831" y="3083560"/>
                </a:lnTo>
                <a:lnTo>
                  <a:pt x="402767" y="3117850"/>
                </a:lnTo>
                <a:lnTo>
                  <a:pt x="380047" y="3152521"/>
                </a:lnTo>
                <a:lnTo>
                  <a:pt x="357682" y="3187319"/>
                </a:lnTo>
                <a:lnTo>
                  <a:pt x="335686" y="3222244"/>
                </a:lnTo>
                <a:lnTo>
                  <a:pt x="314032" y="3257550"/>
                </a:lnTo>
                <a:lnTo>
                  <a:pt x="292722" y="3292855"/>
                </a:lnTo>
                <a:lnTo>
                  <a:pt x="271780" y="3328542"/>
                </a:lnTo>
                <a:lnTo>
                  <a:pt x="251193" y="3364229"/>
                </a:lnTo>
                <a:lnTo>
                  <a:pt x="230949" y="3400298"/>
                </a:lnTo>
                <a:lnTo>
                  <a:pt x="211061" y="3436492"/>
                </a:lnTo>
                <a:lnTo>
                  <a:pt x="191528" y="3472815"/>
                </a:lnTo>
                <a:lnTo>
                  <a:pt x="172351" y="3509391"/>
                </a:lnTo>
                <a:lnTo>
                  <a:pt x="153517" y="3546221"/>
                </a:lnTo>
                <a:lnTo>
                  <a:pt x="135051" y="3583178"/>
                </a:lnTo>
                <a:lnTo>
                  <a:pt x="116928" y="3620389"/>
                </a:lnTo>
                <a:lnTo>
                  <a:pt x="99161" y="3657727"/>
                </a:lnTo>
                <a:lnTo>
                  <a:pt x="81749" y="3695319"/>
                </a:lnTo>
                <a:lnTo>
                  <a:pt x="64693" y="3733165"/>
                </a:lnTo>
                <a:lnTo>
                  <a:pt x="47993" y="3771138"/>
                </a:lnTo>
                <a:lnTo>
                  <a:pt x="31635" y="3809238"/>
                </a:lnTo>
                <a:lnTo>
                  <a:pt x="15646" y="3847591"/>
                </a:lnTo>
                <a:lnTo>
                  <a:pt x="0" y="3886200"/>
                </a:lnTo>
                <a:lnTo>
                  <a:pt x="25425" y="3852037"/>
                </a:lnTo>
                <a:lnTo>
                  <a:pt x="51142" y="3818254"/>
                </a:lnTo>
                <a:lnTo>
                  <a:pt x="77165" y="3784600"/>
                </a:lnTo>
                <a:lnTo>
                  <a:pt x="103479" y="3751199"/>
                </a:lnTo>
                <a:lnTo>
                  <a:pt x="130098" y="3718052"/>
                </a:lnTo>
                <a:lnTo>
                  <a:pt x="156997" y="3685032"/>
                </a:lnTo>
                <a:lnTo>
                  <a:pt x="184213" y="3652392"/>
                </a:lnTo>
                <a:lnTo>
                  <a:pt x="211709" y="3619880"/>
                </a:lnTo>
                <a:lnTo>
                  <a:pt x="239509" y="3587623"/>
                </a:lnTo>
                <a:lnTo>
                  <a:pt x="267614" y="3555746"/>
                </a:lnTo>
                <a:lnTo>
                  <a:pt x="296011" y="3523996"/>
                </a:lnTo>
                <a:lnTo>
                  <a:pt x="324700" y="3492373"/>
                </a:lnTo>
                <a:lnTo>
                  <a:pt x="353682" y="3461130"/>
                </a:lnTo>
                <a:lnTo>
                  <a:pt x="382968" y="3430142"/>
                </a:lnTo>
                <a:lnTo>
                  <a:pt x="412559" y="3399282"/>
                </a:lnTo>
                <a:lnTo>
                  <a:pt x="442429" y="3368675"/>
                </a:lnTo>
                <a:lnTo>
                  <a:pt x="472617" y="3338322"/>
                </a:lnTo>
                <a:lnTo>
                  <a:pt x="503085" y="3308223"/>
                </a:lnTo>
                <a:lnTo>
                  <a:pt x="533857" y="3278378"/>
                </a:lnTo>
                <a:lnTo>
                  <a:pt x="564921" y="3248787"/>
                </a:lnTo>
                <a:lnTo>
                  <a:pt x="596290" y="3219323"/>
                </a:lnTo>
                <a:lnTo>
                  <a:pt x="628015" y="3190113"/>
                </a:lnTo>
                <a:lnTo>
                  <a:pt x="659892" y="3161284"/>
                </a:lnTo>
                <a:lnTo>
                  <a:pt x="692150" y="3132582"/>
                </a:lnTo>
                <a:lnTo>
                  <a:pt x="724662" y="3104134"/>
                </a:lnTo>
                <a:lnTo>
                  <a:pt x="757555" y="3075813"/>
                </a:lnTo>
                <a:lnTo>
                  <a:pt x="790702" y="3047873"/>
                </a:lnTo>
                <a:lnTo>
                  <a:pt x="824103" y="3020060"/>
                </a:lnTo>
                <a:lnTo>
                  <a:pt x="857885" y="2992628"/>
                </a:lnTo>
                <a:lnTo>
                  <a:pt x="891921" y="2965323"/>
                </a:lnTo>
                <a:lnTo>
                  <a:pt x="926338" y="2938272"/>
                </a:lnTo>
                <a:lnTo>
                  <a:pt x="960882" y="2911475"/>
                </a:lnTo>
                <a:lnTo>
                  <a:pt x="995807" y="2884932"/>
                </a:lnTo>
                <a:lnTo>
                  <a:pt x="1031113" y="2858516"/>
                </a:lnTo>
                <a:lnTo>
                  <a:pt x="1066546" y="2832481"/>
                </a:lnTo>
                <a:lnTo>
                  <a:pt x="1102360" y="2806573"/>
                </a:lnTo>
                <a:lnTo>
                  <a:pt x="1138555" y="2780919"/>
                </a:lnTo>
                <a:lnTo>
                  <a:pt x="1174877" y="2755519"/>
                </a:lnTo>
                <a:lnTo>
                  <a:pt x="1211707" y="2730373"/>
                </a:lnTo>
                <a:lnTo>
                  <a:pt x="1248664" y="2705481"/>
                </a:lnTo>
                <a:lnTo>
                  <a:pt x="1286002" y="2680716"/>
                </a:lnTo>
                <a:lnTo>
                  <a:pt x="1361440" y="2632075"/>
                </a:lnTo>
                <a:lnTo>
                  <a:pt x="1399667" y="2608072"/>
                </a:lnTo>
                <a:lnTo>
                  <a:pt x="1438148" y="2584323"/>
                </a:lnTo>
                <a:lnTo>
                  <a:pt x="1477010" y="2560828"/>
                </a:lnTo>
                <a:lnTo>
                  <a:pt x="1515999" y="2537587"/>
                </a:lnTo>
                <a:lnTo>
                  <a:pt x="1555369" y="2514473"/>
                </a:lnTo>
                <a:lnTo>
                  <a:pt x="1635125" y="2469134"/>
                </a:lnTo>
                <a:lnTo>
                  <a:pt x="1675384" y="2446782"/>
                </a:lnTo>
                <a:lnTo>
                  <a:pt x="1715897" y="2424684"/>
                </a:lnTo>
                <a:lnTo>
                  <a:pt x="1756791" y="2402840"/>
                </a:lnTo>
                <a:lnTo>
                  <a:pt x="1797939" y="2381250"/>
                </a:lnTo>
                <a:lnTo>
                  <a:pt x="1839468" y="2359787"/>
                </a:lnTo>
                <a:lnTo>
                  <a:pt x="1881251" y="2338578"/>
                </a:lnTo>
                <a:lnTo>
                  <a:pt x="1965579" y="2297049"/>
                </a:lnTo>
                <a:lnTo>
                  <a:pt x="2008251" y="2276602"/>
                </a:lnTo>
                <a:lnTo>
                  <a:pt x="2051177" y="2256409"/>
                </a:lnTo>
                <a:lnTo>
                  <a:pt x="2094484" y="2236343"/>
                </a:lnTo>
                <a:lnTo>
                  <a:pt x="2181860" y="2197100"/>
                </a:lnTo>
                <a:lnTo>
                  <a:pt x="2225929" y="2177796"/>
                </a:lnTo>
                <a:lnTo>
                  <a:pt x="2270379" y="2158746"/>
                </a:lnTo>
                <a:lnTo>
                  <a:pt x="2315083" y="2139950"/>
                </a:lnTo>
                <a:lnTo>
                  <a:pt x="2360168" y="2121408"/>
                </a:lnTo>
                <a:lnTo>
                  <a:pt x="2451100" y="2084958"/>
                </a:lnTo>
                <a:lnTo>
                  <a:pt x="2543302" y="2049526"/>
                </a:lnTo>
                <a:lnTo>
                  <a:pt x="2589784" y="2032127"/>
                </a:lnTo>
                <a:lnTo>
                  <a:pt x="2683637" y="1997964"/>
                </a:lnTo>
                <a:lnTo>
                  <a:pt x="2731135" y="1981327"/>
                </a:lnTo>
                <a:lnTo>
                  <a:pt x="2826766" y="1948688"/>
                </a:lnTo>
                <a:lnTo>
                  <a:pt x="2875026" y="1932686"/>
                </a:lnTo>
                <a:lnTo>
                  <a:pt x="2923667" y="1916938"/>
                </a:lnTo>
                <a:lnTo>
                  <a:pt x="2972562" y="1901444"/>
                </a:lnTo>
                <a:lnTo>
                  <a:pt x="3071241" y="1871091"/>
                </a:lnTo>
                <a:lnTo>
                  <a:pt x="3171063" y="1841754"/>
                </a:lnTo>
                <a:lnTo>
                  <a:pt x="3221482" y="1827402"/>
                </a:lnTo>
                <a:lnTo>
                  <a:pt x="3272155" y="1813306"/>
                </a:lnTo>
                <a:lnTo>
                  <a:pt x="3323082" y="1799463"/>
                </a:lnTo>
                <a:lnTo>
                  <a:pt x="3425952" y="1772412"/>
                </a:lnTo>
                <a:lnTo>
                  <a:pt x="3529965" y="1746377"/>
                </a:lnTo>
                <a:lnTo>
                  <a:pt x="3582416" y="1733677"/>
                </a:lnTo>
                <a:lnTo>
                  <a:pt x="3635121" y="1721231"/>
                </a:lnTo>
                <a:lnTo>
                  <a:pt x="3688207" y="1709039"/>
                </a:lnTo>
                <a:lnTo>
                  <a:pt x="3795141" y="1685289"/>
                </a:lnTo>
                <a:lnTo>
                  <a:pt x="3903345" y="1662557"/>
                </a:lnTo>
                <a:lnTo>
                  <a:pt x="3957955" y="1651508"/>
                </a:lnTo>
                <a:lnTo>
                  <a:pt x="4012692" y="1640713"/>
                </a:lnTo>
                <a:lnTo>
                  <a:pt x="4067810" y="1630172"/>
                </a:lnTo>
                <a:lnTo>
                  <a:pt x="4179062" y="1609725"/>
                </a:lnTo>
                <a:lnTo>
                  <a:pt x="4235069" y="1599819"/>
                </a:lnTo>
                <a:lnTo>
                  <a:pt x="4347972" y="1580896"/>
                </a:lnTo>
                <a:lnTo>
                  <a:pt x="4404868" y="1571752"/>
                </a:lnTo>
                <a:lnTo>
                  <a:pt x="4519549" y="1554099"/>
                </a:lnTo>
                <a:lnTo>
                  <a:pt x="4635500" y="1537462"/>
                </a:lnTo>
                <a:lnTo>
                  <a:pt x="4693920" y="1529461"/>
                </a:lnTo>
                <a:lnTo>
                  <a:pt x="4752594" y="1521714"/>
                </a:lnTo>
                <a:lnTo>
                  <a:pt x="4811522" y="1514221"/>
                </a:lnTo>
                <a:lnTo>
                  <a:pt x="4870831" y="1506982"/>
                </a:lnTo>
                <a:lnTo>
                  <a:pt x="4990338" y="1493139"/>
                </a:lnTo>
                <a:lnTo>
                  <a:pt x="5050536" y="1486535"/>
                </a:lnTo>
                <a:lnTo>
                  <a:pt x="5171694" y="1474216"/>
                </a:lnTo>
                <a:lnTo>
                  <a:pt x="5294122" y="1462659"/>
                </a:lnTo>
                <a:lnTo>
                  <a:pt x="5355844" y="1457325"/>
                </a:lnTo>
                <a:lnTo>
                  <a:pt x="5410581" y="1943100"/>
                </a:lnTo>
                <a:lnTo>
                  <a:pt x="6217920" y="777240"/>
                </a:lnTo>
                <a:lnTo>
                  <a:pt x="519163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0180" y="2822448"/>
            <a:ext cx="187451" cy="18745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779" y="253"/>
            <a:ext cx="11609628" cy="1368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972" y="2067331"/>
            <a:ext cx="6807834" cy="199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gif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Stampquality.servicios@hotmail.com" TargetMode="Externa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3175" y="0"/>
            <a:ext cx="12198350" cy="6306820"/>
            <a:chOff x="-3175" y="0"/>
            <a:chExt cx="12198350" cy="6306820"/>
          </a:xfrm>
        </p:grpSpPr>
        <p:sp>
          <p:nvSpPr>
            <p:cNvPr id="4" name="object 4"/>
            <p:cNvSpPr/>
            <p:nvPr/>
          </p:nvSpPr>
          <p:spPr>
            <a:xfrm>
              <a:off x="9941814" y="6182105"/>
              <a:ext cx="121920" cy="111760"/>
            </a:xfrm>
            <a:custGeom>
              <a:avLst/>
              <a:gdLst/>
              <a:ahLst/>
              <a:cxnLst/>
              <a:rect l="l" t="t" r="r" b="b"/>
              <a:pathLst>
                <a:path w="121920" h="111760">
                  <a:moveTo>
                    <a:pt x="121793" y="0"/>
                  </a:moveTo>
                  <a:lnTo>
                    <a:pt x="0" y="0"/>
                  </a:lnTo>
                  <a:lnTo>
                    <a:pt x="0" y="111252"/>
                  </a:lnTo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0625455" cy="5404485"/>
            </a:xfrm>
            <a:custGeom>
              <a:avLst/>
              <a:gdLst/>
              <a:ahLst/>
              <a:cxnLst/>
              <a:rect l="l" t="t" r="r" b="b"/>
              <a:pathLst>
                <a:path w="10625455" h="5404485">
                  <a:moveTo>
                    <a:pt x="10625074" y="0"/>
                  </a:moveTo>
                  <a:lnTo>
                    <a:pt x="0" y="0"/>
                  </a:lnTo>
                  <a:lnTo>
                    <a:pt x="0" y="5403977"/>
                  </a:lnTo>
                  <a:lnTo>
                    <a:pt x="10625074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799588"/>
              <a:ext cx="2606040" cy="3314700"/>
            </a:xfrm>
            <a:custGeom>
              <a:avLst/>
              <a:gdLst/>
              <a:ahLst/>
              <a:cxnLst/>
              <a:rect l="l" t="t" r="r" b="b"/>
              <a:pathLst>
                <a:path w="2606040" h="3314700">
                  <a:moveTo>
                    <a:pt x="2605659" y="0"/>
                  </a:moveTo>
                  <a:lnTo>
                    <a:pt x="2882" y="1346327"/>
                  </a:lnTo>
                  <a:lnTo>
                    <a:pt x="0" y="1593469"/>
                  </a:lnTo>
                  <a:lnTo>
                    <a:pt x="0" y="3314268"/>
                  </a:lnTo>
                  <a:lnTo>
                    <a:pt x="2582672" y="1978533"/>
                  </a:lnTo>
                  <a:lnTo>
                    <a:pt x="2605659" y="0"/>
                  </a:lnTo>
                  <a:close/>
                </a:path>
              </a:pathLst>
            </a:custGeom>
            <a:solidFill>
              <a:srgbClr val="D1A1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010411"/>
              <a:ext cx="1785620" cy="908050"/>
            </a:xfrm>
            <a:custGeom>
              <a:avLst/>
              <a:gdLst/>
              <a:ahLst/>
              <a:cxnLst/>
              <a:rect l="l" t="t" r="r" b="b"/>
              <a:pathLst>
                <a:path w="1785620" h="908050">
                  <a:moveTo>
                    <a:pt x="0" y="908050"/>
                  </a:moveTo>
                  <a:lnTo>
                    <a:pt x="1785620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03792" y="3924300"/>
              <a:ext cx="3188335" cy="1688464"/>
            </a:xfrm>
            <a:custGeom>
              <a:avLst/>
              <a:gdLst/>
              <a:ahLst/>
              <a:cxnLst/>
              <a:rect l="l" t="t" r="r" b="b"/>
              <a:pathLst>
                <a:path w="3188334" h="1688464">
                  <a:moveTo>
                    <a:pt x="0" y="1688084"/>
                  </a:moveTo>
                  <a:lnTo>
                    <a:pt x="3188081" y="0"/>
                  </a:lnTo>
                </a:path>
              </a:pathLst>
            </a:custGeom>
            <a:ln w="6096">
              <a:solidFill>
                <a:srgbClr val="D1A1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54111" y="0"/>
              <a:ext cx="2258695" cy="742315"/>
            </a:xfrm>
            <a:custGeom>
              <a:avLst/>
              <a:gdLst/>
              <a:ahLst/>
              <a:cxnLst/>
              <a:rect l="l" t="t" r="r" b="b"/>
              <a:pathLst>
                <a:path w="2258695" h="742315">
                  <a:moveTo>
                    <a:pt x="2258314" y="0"/>
                  </a:moveTo>
                  <a:lnTo>
                    <a:pt x="1453261" y="0"/>
                  </a:lnTo>
                  <a:lnTo>
                    <a:pt x="0" y="741934"/>
                  </a:lnTo>
                  <a:lnTo>
                    <a:pt x="805053" y="741934"/>
                  </a:lnTo>
                  <a:lnTo>
                    <a:pt x="2258314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08431"/>
              <a:ext cx="6595745" cy="3402965"/>
            </a:xfrm>
            <a:custGeom>
              <a:avLst/>
              <a:gdLst/>
              <a:ahLst/>
              <a:cxnLst/>
              <a:rect l="l" t="t" r="r" b="b"/>
              <a:pathLst>
                <a:path w="6595745" h="3402965">
                  <a:moveTo>
                    <a:pt x="0" y="3402711"/>
                  </a:moveTo>
                  <a:lnTo>
                    <a:pt x="6595618" y="0"/>
                  </a:lnTo>
                </a:path>
              </a:pathLst>
            </a:custGeom>
            <a:ln w="609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5266944"/>
              <a:ext cx="1901825" cy="992505"/>
            </a:xfrm>
            <a:custGeom>
              <a:avLst/>
              <a:gdLst/>
              <a:ahLst/>
              <a:cxnLst/>
              <a:rect l="l" t="t" r="r" b="b"/>
              <a:pathLst>
                <a:path w="1901825" h="992504">
                  <a:moveTo>
                    <a:pt x="0" y="992022"/>
                  </a:moveTo>
                  <a:lnTo>
                    <a:pt x="1901698" y="0"/>
                  </a:lnTo>
                </a:path>
              </a:pathLst>
            </a:custGeom>
            <a:ln w="6096">
              <a:solidFill>
                <a:srgbClr val="8E40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089148"/>
              <a:ext cx="1165860" cy="870585"/>
            </a:xfrm>
            <a:custGeom>
              <a:avLst/>
              <a:gdLst/>
              <a:ahLst/>
              <a:cxnLst/>
              <a:rect l="l" t="t" r="r" b="b"/>
              <a:pathLst>
                <a:path w="1165860" h="870585">
                  <a:moveTo>
                    <a:pt x="1165237" y="0"/>
                  </a:moveTo>
                  <a:lnTo>
                    <a:pt x="0" y="603250"/>
                  </a:lnTo>
                  <a:lnTo>
                    <a:pt x="0" y="870077"/>
                  </a:lnTo>
                  <a:lnTo>
                    <a:pt x="1162113" y="268351"/>
                  </a:lnTo>
                  <a:lnTo>
                    <a:pt x="116523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78681" y="2927239"/>
            <a:ext cx="5353812" cy="57451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944880" marR="5080" indent="-932815" algn="ctr">
              <a:lnSpc>
                <a:spcPts val="3900"/>
              </a:lnSpc>
              <a:spcBef>
                <a:spcPts val="580"/>
              </a:spcBef>
            </a:pPr>
            <a:r>
              <a:rPr sz="3600" b="1" spc="-100" dirty="0">
                <a:solidFill>
                  <a:srgbClr val="000000"/>
                </a:solidFill>
                <a:latin typeface="Cambria"/>
                <a:cs typeface="Cambria"/>
              </a:rPr>
              <a:t>Specialized</a:t>
            </a:r>
            <a:r>
              <a:rPr lang="en-US" sz="3600" b="1" spc="-16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3600" b="1" spc="-10" dirty="0">
                <a:solidFill>
                  <a:srgbClr val="000000"/>
                </a:solidFill>
                <a:latin typeface="Cambria"/>
                <a:cs typeface="Cambria"/>
              </a:rPr>
              <a:t>services</a:t>
            </a:r>
            <a:endParaRPr sz="3600" dirty="0">
              <a:latin typeface="Cambria"/>
              <a:cs typeface="Cambri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84732" y="1007364"/>
            <a:ext cx="4429125" cy="5137785"/>
            <a:chOff x="1284732" y="1007364"/>
            <a:chExt cx="4429125" cy="513778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732" y="1007364"/>
              <a:ext cx="4428744" cy="51374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61032" y="1987295"/>
              <a:ext cx="2676525" cy="3181985"/>
            </a:xfrm>
            <a:custGeom>
              <a:avLst/>
              <a:gdLst/>
              <a:ahLst/>
              <a:cxnLst/>
              <a:rect l="l" t="t" r="r" b="b"/>
              <a:pathLst>
                <a:path w="2676525" h="3181985">
                  <a:moveTo>
                    <a:pt x="1337945" y="0"/>
                  </a:moveTo>
                  <a:lnTo>
                    <a:pt x="0" y="668909"/>
                  </a:lnTo>
                  <a:lnTo>
                    <a:pt x="0" y="2512822"/>
                  </a:lnTo>
                  <a:lnTo>
                    <a:pt x="1337945" y="3181731"/>
                  </a:lnTo>
                  <a:lnTo>
                    <a:pt x="2676144" y="2512822"/>
                  </a:lnTo>
                  <a:lnTo>
                    <a:pt x="2676144" y="668909"/>
                  </a:lnTo>
                  <a:lnTo>
                    <a:pt x="1337945" y="0"/>
                  </a:lnTo>
                  <a:close/>
                </a:path>
              </a:pathLst>
            </a:custGeom>
            <a:solidFill>
              <a:srgbClr val="001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46426" y="2953004"/>
            <a:ext cx="169545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solidFill>
                  <a:srgbClr val="FFFFFF"/>
                </a:solidFill>
                <a:latin typeface="Arial Black"/>
                <a:cs typeface="Arial Black"/>
              </a:rPr>
              <a:t>Stamp </a:t>
            </a:r>
            <a:r>
              <a:rPr sz="3400" spc="-25" dirty="0">
                <a:solidFill>
                  <a:srgbClr val="FFFFFF"/>
                </a:solidFill>
                <a:latin typeface="Arial Black"/>
                <a:cs typeface="Arial Black"/>
              </a:rPr>
              <a:t>Quality</a:t>
            </a:r>
            <a:endParaRPr sz="3400">
              <a:latin typeface="Arial Black"/>
              <a:cs typeface="Arial Black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rcRect l="6428" r="5000"/>
          <a:stretch>
            <a:fillRect/>
          </a:stretch>
        </p:blipFill>
        <p:spPr>
          <a:xfrm>
            <a:off x="8188959" y="3907001"/>
            <a:ext cx="2456689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777226"/>
            <a:ext cx="12192000" cy="80645"/>
            <a:chOff x="0" y="6777226"/>
            <a:chExt cx="12192000" cy="80645"/>
          </a:xfrm>
        </p:grpSpPr>
        <p:sp>
          <p:nvSpPr>
            <p:cNvPr id="6" name="object 6"/>
            <p:cNvSpPr/>
            <p:nvPr/>
          </p:nvSpPr>
          <p:spPr>
            <a:xfrm>
              <a:off x="0" y="6780275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7597"/>
                  </a:lnTo>
                  <a:lnTo>
                    <a:pt x="12192000" y="77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08664" y="6780274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39" y="0"/>
                  </a:lnTo>
                </a:path>
              </a:pathLst>
            </a:custGeom>
            <a:ln w="6096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780275"/>
              <a:ext cx="11231880" cy="3175"/>
            </a:xfrm>
            <a:custGeom>
              <a:avLst/>
              <a:gdLst/>
              <a:ahLst/>
              <a:cxnLst/>
              <a:rect l="l" t="t" r="r" b="b"/>
              <a:pathLst>
                <a:path w="11231880" h="3175">
                  <a:moveTo>
                    <a:pt x="11231880" y="0"/>
                  </a:moveTo>
                  <a:lnTo>
                    <a:pt x="0" y="0"/>
                  </a:lnTo>
                  <a:lnTo>
                    <a:pt x="0" y="2806"/>
                  </a:lnTo>
                  <a:lnTo>
                    <a:pt x="11231880" y="2806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870947" y="6126479"/>
            <a:ext cx="1337945" cy="329565"/>
            <a:chOff x="9870947" y="6126479"/>
            <a:chExt cx="1337945" cy="329565"/>
          </a:xfrm>
        </p:grpSpPr>
        <p:sp>
          <p:nvSpPr>
            <p:cNvPr id="10" name="object 10"/>
            <p:cNvSpPr/>
            <p:nvPr/>
          </p:nvSpPr>
          <p:spPr>
            <a:xfrm>
              <a:off x="9875519" y="6131051"/>
              <a:ext cx="1329055" cy="320040"/>
            </a:xfrm>
            <a:custGeom>
              <a:avLst/>
              <a:gdLst/>
              <a:ahLst/>
              <a:cxnLst/>
              <a:rect l="l" t="t" r="r" b="b"/>
              <a:pathLst>
                <a:path w="1329054" h="320039">
                  <a:moveTo>
                    <a:pt x="1328674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1328674" y="320040"/>
                  </a:lnTo>
                  <a:lnTo>
                    <a:pt x="1328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75519" y="6131051"/>
              <a:ext cx="1329055" cy="320040"/>
            </a:xfrm>
            <a:custGeom>
              <a:avLst/>
              <a:gdLst/>
              <a:ahLst/>
              <a:cxnLst/>
              <a:rect l="l" t="t" r="r" b="b"/>
              <a:pathLst>
                <a:path w="1329054" h="320039">
                  <a:moveTo>
                    <a:pt x="0" y="320040"/>
                  </a:moveTo>
                  <a:lnTo>
                    <a:pt x="1328674" y="320040"/>
                  </a:lnTo>
                  <a:lnTo>
                    <a:pt x="1328674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14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1150619"/>
            <a:ext cx="6030467" cy="249783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7692" y="979932"/>
            <a:ext cx="1880616" cy="25923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059" y="4596384"/>
            <a:ext cx="4145279" cy="16764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5400" y="4422647"/>
            <a:ext cx="3543300" cy="202539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99973" y="167716"/>
            <a:ext cx="26790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20" dirty="0">
                <a:solidFill>
                  <a:srgbClr val="404040"/>
                </a:solidFill>
                <a:latin typeface="Cambria"/>
                <a:cs typeface="Cambria"/>
              </a:rPr>
              <a:t>Quality</a:t>
            </a:r>
            <a:r>
              <a:rPr sz="3200" spc="-28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3200" spc="-80" dirty="0">
                <a:solidFill>
                  <a:srgbClr val="404040"/>
                </a:solidFill>
                <a:latin typeface="Cambria"/>
                <a:cs typeface="Cambria"/>
              </a:rPr>
              <a:t>Standars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18557" y="686815"/>
            <a:ext cx="1558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8E40C5"/>
              </a:buClr>
              <a:buFont typeface="Calibri"/>
              <a:buChar char="○"/>
              <a:tabLst>
                <a:tab pos="279400" algn="l"/>
              </a:tabLst>
            </a:pP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Skills</a:t>
            </a: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 Matrix</a:t>
            </a:r>
            <a:r>
              <a:rPr sz="1400" b="1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(ILU)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46056" y="674624"/>
            <a:ext cx="1303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8765" indent="-266065">
              <a:lnSpc>
                <a:spcPct val="100000"/>
              </a:lnSpc>
              <a:spcBef>
                <a:spcPts val="105"/>
              </a:spcBef>
              <a:buClr>
                <a:srgbClr val="8E40C5"/>
              </a:buClr>
              <a:buFont typeface="Calibri"/>
              <a:buChar char="○"/>
              <a:tabLst>
                <a:tab pos="278765" algn="l"/>
              </a:tabLst>
            </a:pPr>
            <a:r>
              <a:rPr sz="1400" b="1" spc="-35" dirty="0">
                <a:solidFill>
                  <a:srgbClr val="404040"/>
                </a:solidFill>
                <a:latin typeface="Calibri"/>
                <a:cs typeface="Calibri"/>
              </a:rPr>
              <a:t>LPA</a:t>
            </a:r>
            <a:r>
              <a:rPr sz="1400" b="1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Check</a:t>
            </a:r>
            <a:r>
              <a:rPr sz="1400" b="1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List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7908" y="4080764"/>
            <a:ext cx="16148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indent="-266065">
              <a:lnSpc>
                <a:spcPct val="100000"/>
              </a:lnSpc>
              <a:spcBef>
                <a:spcPts val="100"/>
              </a:spcBef>
              <a:buClr>
                <a:srgbClr val="8E40C5"/>
              </a:buClr>
              <a:buFont typeface="Calibri"/>
              <a:buChar char="○"/>
              <a:tabLst>
                <a:tab pos="278765" algn="l"/>
              </a:tabLst>
            </a:pPr>
            <a:r>
              <a:rPr sz="1400" b="1" spc="-25" dirty="0">
                <a:solidFill>
                  <a:srgbClr val="404040"/>
                </a:solidFill>
                <a:latin typeface="Calibri"/>
                <a:cs typeface="Calibri"/>
              </a:rPr>
              <a:t>Record</a:t>
            </a:r>
            <a:r>
              <a:rPr sz="1400" b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Defects.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69000" y="4069841"/>
            <a:ext cx="15875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indent="-266065">
              <a:lnSpc>
                <a:spcPct val="100000"/>
              </a:lnSpc>
              <a:spcBef>
                <a:spcPts val="100"/>
              </a:spcBef>
              <a:buClr>
                <a:srgbClr val="8E40C5"/>
              </a:buClr>
              <a:buFont typeface="Calibri"/>
              <a:buChar char="○"/>
              <a:tabLst>
                <a:tab pos="278765" algn="l"/>
              </a:tabLst>
            </a:pPr>
            <a:r>
              <a:rPr sz="1400" b="1" spc="-30" dirty="0">
                <a:solidFill>
                  <a:srgbClr val="404040"/>
                </a:solidFill>
                <a:latin typeface="Calibri"/>
                <a:cs typeface="Calibri"/>
              </a:rPr>
              <a:t>Pareto</a:t>
            </a:r>
            <a:r>
              <a:rPr sz="14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Defects.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28759" y="4739640"/>
            <a:ext cx="2828544" cy="170840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352026" y="4044441"/>
            <a:ext cx="1590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8E40C5"/>
              </a:buClr>
              <a:buFont typeface="Calibri"/>
              <a:buChar char="○"/>
              <a:tabLst>
                <a:tab pos="279400" algn="l"/>
              </a:tabLst>
            </a:pP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Problem</a:t>
            </a:r>
            <a:r>
              <a:rPr sz="14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Analisys.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1752" y="1062227"/>
            <a:ext cx="2159508" cy="254965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13689" y="759332"/>
            <a:ext cx="1517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8765" indent="-266065">
              <a:lnSpc>
                <a:spcPct val="100000"/>
              </a:lnSpc>
              <a:spcBef>
                <a:spcPts val="105"/>
              </a:spcBef>
              <a:buClr>
                <a:srgbClr val="8E40C5"/>
              </a:buClr>
              <a:buFont typeface="Calibri"/>
              <a:buChar char="○"/>
              <a:tabLst>
                <a:tab pos="278765" algn="l"/>
              </a:tabLst>
            </a:pPr>
            <a:r>
              <a:rPr sz="1400" b="1" spc="-30" dirty="0">
                <a:solidFill>
                  <a:srgbClr val="404040"/>
                </a:solidFill>
                <a:latin typeface="Calibri"/>
                <a:cs typeface="Calibri"/>
              </a:rPr>
              <a:t>Work</a:t>
            </a:r>
            <a:r>
              <a:rPr sz="14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Instruction</a:t>
            </a:r>
            <a:endParaRPr sz="1400">
              <a:latin typeface="Calibri"/>
              <a:cs typeface="Calibri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F21DC6F-ED77-A04A-FB22-CBFC7BB11C44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740BE45-3BD6-7A69-A91D-B17739B9034A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77226"/>
            <a:ext cx="12192000" cy="80645"/>
            <a:chOff x="0" y="6777226"/>
            <a:chExt cx="12192000" cy="80645"/>
          </a:xfrm>
        </p:grpSpPr>
        <p:sp>
          <p:nvSpPr>
            <p:cNvPr id="3" name="object 3"/>
            <p:cNvSpPr/>
            <p:nvPr/>
          </p:nvSpPr>
          <p:spPr>
            <a:xfrm>
              <a:off x="0" y="6780275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7597"/>
                  </a:lnTo>
                  <a:lnTo>
                    <a:pt x="12192000" y="77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08664" y="6780274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39" y="0"/>
                  </a:lnTo>
                </a:path>
              </a:pathLst>
            </a:custGeom>
            <a:ln w="6096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780275"/>
              <a:ext cx="11231880" cy="3175"/>
            </a:xfrm>
            <a:custGeom>
              <a:avLst/>
              <a:gdLst/>
              <a:ahLst/>
              <a:cxnLst/>
              <a:rect l="l" t="t" r="r" b="b"/>
              <a:pathLst>
                <a:path w="11231880" h="3175">
                  <a:moveTo>
                    <a:pt x="11231880" y="0"/>
                  </a:moveTo>
                  <a:lnTo>
                    <a:pt x="0" y="0"/>
                  </a:lnTo>
                  <a:lnTo>
                    <a:pt x="0" y="2806"/>
                  </a:lnTo>
                  <a:lnTo>
                    <a:pt x="11231880" y="2806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88524" y="6266688"/>
            <a:ext cx="4318635" cy="177165"/>
          </a:xfrm>
          <a:custGeom>
            <a:avLst/>
            <a:gdLst/>
            <a:ahLst/>
            <a:cxnLst/>
            <a:rect l="l" t="t" r="r" b="b"/>
            <a:pathLst>
              <a:path w="4318635" h="177164">
                <a:moveTo>
                  <a:pt x="4318508" y="0"/>
                </a:moveTo>
                <a:lnTo>
                  <a:pt x="4318508" y="176657"/>
                </a:lnTo>
                <a:lnTo>
                  <a:pt x="0" y="176657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854" y="457201"/>
            <a:ext cx="4318635" cy="177165"/>
          </a:xfrm>
          <a:custGeom>
            <a:avLst/>
            <a:gdLst/>
            <a:ahLst/>
            <a:cxnLst/>
            <a:rect l="l" t="t" r="r" b="b"/>
            <a:pathLst>
              <a:path w="4318635" h="177165">
                <a:moveTo>
                  <a:pt x="4318508" y="176656"/>
                </a:moveTo>
                <a:lnTo>
                  <a:pt x="4318508" y="0"/>
                </a:lnTo>
                <a:lnTo>
                  <a:pt x="0" y="0"/>
                </a:lnTo>
                <a:lnTo>
                  <a:pt x="0" y="176656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1176" y="3320414"/>
            <a:ext cx="1834514" cy="144780"/>
          </a:xfrm>
          <a:custGeom>
            <a:avLst/>
            <a:gdLst/>
            <a:ahLst/>
            <a:cxnLst/>
            <a:rect l="l" t="t" r="r" b="b"/>
            <a:pathLst>
              <a:path w="1834515" h="144779">
                <a:moveTo>
                  <a:pt x="1834388" y="0"/>
                </a:moveTo>
                <a:lnTo>
                  <a:pt x="1834388" y="144780"/>
                </a:lnTo>
                <a:lnTo>
                  <a:pt x="0" y="144780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53600" y="3311651"/>
            <a:ext cx="1999488" cy="162681"/>
          </a:xfrm>
          <a:custGeom>
            <a:avLst/>
            <a:gdLst/>
            <a:ahLst/>
            <a:cxnLst/>
            <a:rect l="l" t="t" r="r" b="b"/>
            <a:pathLst>
              <a:path w="1836420" h="144779">
                <a:moveTo>
                  <a:pt x="1836420" y="0"/>
                </a:moveTo>
                <a:lnTo>
                  <a:pt x="1836420" y="144780"/>
                </a:lnTo>
                <a:lnTo>
                  <a:pt x="0" y="144780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1176" y="4731067"/>
            <a:ext cx="1834514" cy="142875"/>
          </a:xfrm>
          <a:custGeom>
            <a:avLst/>
            <a:gdLst/>
            <a:ahLst/>
            <a:cxnLst/>
            <a:rect l="l" t="t" r="r" b="b"/>
            <a:pathLst>
              <a:path w="1834515" h="142875">
                <a:moveTo>
                  <a:pt x="1834388" y="0"/>
                </a:moveTo>
                <a:lnTo>
                  <a:pt x="1834388" y="142748"/>
                </a:lnTo>
                <a:lnTo>
                  <a:pt x="0" y="142748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53600" y="4999559"/>
            <a:ext cx="1999488" cy="95958"/>
          </a:xfrm>
          <a:custGeom>
            <a:avLst/>
            <a:gdLst/>
            <a:ahLst/>
            <a:cxnLst/>
            <a:rect l="l" t="t" r="r" b="b"/>
            <a:pathLst>
              <a:path w="1836420" h="142875">
                <a:moveTo>
                  <a:pt x="1836420" y="0"/>
                </a:moveTo>
                <a:lnTo>
                  <a:pt x="1836420" y="142748"/>
                </a:lnTo>
                <a:lnTo>
                  <a:pt x="0" y="142748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74690" y="609676"/>
            <a:ext cx="13303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</a:rPr>
              <a:t>Our</a:t>
            </a:r>
            <a:r>
              <a:rPr sz="1800" spc="-25" dirty="0">
                <a:solidFill>
                  <a:srgbClr val="404040"/>
                </a:solidFill>
              </a:rPr>
              <a:t> </a:t>
            </a:r>
            <a:r>
              <a:rPr sz="1800" spc="-10" dirty="0">
                <a:solidFill>
                  <a:srgbClr val="404040"/>
                </a:solidFill>
              </a:rPr>
              <a:t>Capability</a:t>
            </a:r>
            <a:endParaRPr sz="1800" dirty="0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7547" y="2630423"/>
            <a:ext cx="425196" cy="42976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491096" y="2176017"/>
            <a:ext cx="123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Recruitment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91096" y="2650617"/>
            <a:ext cx="1623060" cy="6451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1600"/>
              </a:lnSpc>
              <a:spcBef>
                <a:spcPts val="225"/>
              </a:spcBef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Located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main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office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SLP,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customer sites.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691" y="4279391"/>
            <a:ext cx="411479" cy="38557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1096" y="3804030"/>
            <a:ext cx="93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HQ</a:t>
            </a:r>
            <a:r>
              <a:rPr sz="1800" spc="-5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Office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1096" y="4285234"/>
            <a:ext cx="1359535" cy="42989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Located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San</a:t>
            </a:r>
            <a:r>
              <a:rPr sz="1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Luis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Potosi.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89363" y="2176017"/>
            <a:ext cx="163957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04040"/>
                </a:solidFill>
                <a:latin typeface="Cambria"/>
                <a:cs typeface="Cambria"/>
              </a:rPr>
              <a:t>Training</a:t>
            </a:r>
            <a:endParaRPr sz="1800">
              <a:latin typeface="Cambria"/>
              <a:cs typeface="Cambria"/>
            </a:endParaRPr>
          </a:p>
          <a:p>
            <a:pPr marL="12700" marR="24765">
              <a:lnSpc>
                <a:spcPts val="1600"/>
              </a:lnSpc>
              <a:spcBef>
                <a:spcPts val="1580"/>
              </a:spcBef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Continuous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training</a:t>
            </a:r>
            <a:r>
              <a:rPr sz="14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Quality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Aspects.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35"/>
              </a:lnSpc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Personal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89363" y="3804030"/>
            <a:ext cx="1149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"/>
                <a:cs typeface="Cambria"/>
              </a:rPr>
              <a:t>Head</a:t>
            </a:r>
            <a:r>
              <a:rPr sz="1800" spc="-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mbria"/>
                <a:cs typeface="Cambria"/>
              </a:rPr>
              <a:t>Count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89363" y="4270349"/>
            <a:ext cx="1958975" cy="7054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75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HC</a:t>
            </a:r>
            <a:r>
              <a:rPr sz="14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at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SLP.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120</a:t>
            </a:r>
            <a:r>
              <a:rPr sz="1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HC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Operation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Mex.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40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Administrative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Staff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4919" y="2665476"/>
            <a:ext cx="563879" cy="44500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2059" y="4344923"/>
            <a:ext cx="576072" cy="3810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3154" y="1312734"/>
            <a:ext cx="3872734" cy="4785743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5598423-1A29-ABDB-6046-7B37EA698F99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1D261630-752F-D0ED-BF58-C6D0308A3EB0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37E8D-BCB8-4B2D-7C04-FE3FE44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28" y="228600"/>
            <a:ext cx="11609628" cy="492443"/>
          </a:xfrm>
        </p:spPr>
        <p:txBody>
          <a:bodyPr/>
          <a:lstStyle/>
          <a:p>
            <a:r>
              <a:rPr lang="es-MX" sz="3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</a:t>
            </a:r>
            <a:r>
              <a:rPr lang="es-MX" sz="3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s-MX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989AF8-FED5-73EB-6487-3202B5B5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784" y="1514343"/>
            <a:ext cx="3521270" cy="46499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North American </a:t>
            </a:r>
            <a:r>
              <a:rPr lang="es-MX" b="1" i="0" dirty="0" err="1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Lighting</a:t>
            </a:r>
            <a:r>
              <a:rPr lang="es-MX" b="1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MX" b="1" i="0" dirty="0" err="1">
                <a:solidFill>
                  <a:srgbClr val="444444"/>
                </a:solidFill>
                <a:effectLst/>
                <a:latin typeface="Roboto" panose="02000000000000000000" pitchFamily="2" charset="0"/>
              </a:rPr>
              <a:t>Mexico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Nidec</a:t>
            </a:r>
            <a:r>
              <a:rPr lang="es-MX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Corporation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TAXAN México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Daikin México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b="1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Continental </a:t>
            </a:r>
            <a:r>
              <a:rPr lang="es-MX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Corporation</a:t>
            </a:r>
            <a:r>
              <a:rPr lang="es-MX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México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9C6EE1F-668B-4C92-C5FB-3579A925258C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024E183-7B1D-CD6C-3FEA-6AC5FBCE9DF2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valuación de Líder de recibo de materiales NAL México en North ...">
            <a:extLst>
              <a:ext uri="{FF2B5EF4-FFF2-40B4-BE49-F238E27FC236}">
                <a16:creationId xmlns:a16="http://schemas.microsoft.com/office/drawing/2014/main" id="{56D9537B-B611-621D-6FF6-68679D09C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728" r="-611" b="23296"/>
          <a:stretch/>
        </p:blipFill>
        <p:spPr bwMode="auto">
          <a:xfrm>
            <a:off x="4162827" y="1361991"/>
            <a:ext cx="1614462" cy="60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dec Starts Shipping OCP-standard, In-rack-type, 4U-size 250KW CDU to ...">
            <a:extLst>
              <a:ext uri="{FF2B5EF4-FFF2-40B4-BE49-F238E27FC236}">
                <a16:creationId xmlns:a16="http://schemas.microsoft.com/office/drawing/2014/main" id="{07CD3AFB-35FE-3F2F-C07E-32FA9757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38" y="2141509"/>
            <a:ext cx="1721251" cy="84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rectorio Automotriz | Plataforma Electrónica">
            <a:extLst>
              <a:ext uri="{FF2B5EF4-FFF2-40B4-BE49-F238E27FC236}">
                <a16:creationId xmlns:a16="http://schemas.microsoft.com/office/drawing/2014/main" id="{9E948F03-57A9-A42D-12E5-12AAADAC5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29818" r="16056" b="51921"/>
          <a:stretch/>
        </p:blipFill>
        <p:spPr bwMode="auto">
          <a:xfrm>
            <a:off x="3838650" y="3676676"/>
            <a:ext cx="2156026" cy="3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ikin Logo Png">
            <a:extLst>
              <a:ext uri="{FF2B5EF4-FFF2-40B4-BE49-F238E27FC236}">
                <a16:creationId xmlns:a16="http://schemas.microsoft.com/office/drawing/2014/main" id="{CD9AC813-97CE-08A1-972C-8A9DF7DBE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34207"/>
          <a:stretch/>
        </p:blipFill>
        <p:spPr bwMode="auto">
          <a:xfrm>
            <a:off x="3693825" y="4520836"/>
            <a:ext cx="2548081" cy="53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tinental logo">
            <a:extLst>
              <a:ext uri="{FF2B5EF4-FFF2-40B4-BE49-F238E27FC236}">
                <a16:creationId xmlns:a16="http://schemas.microsoft.com/office/drawing/2014/main" id="{3C08D9F3-A4C0-747B-47D6-C93B03DC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89" y="5580409"/>
            <a:ext cx="2281018" cy="37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1D05C97-277A-D176-05BA-2CE588C9F85A}"/>
              </a:ext>
            </a:extLst>
          </p:cNvPr>
          <p:cNvSpPr txBox="1">
            <a:spLocks/>
          </p:cNvSpPr>
          <p:nvPr/>
        </p:nvSpPr>
        <p:spPr>
          <a:xfrm>
            <a:off x="6490738" y="1514343"/>
            <a:ext cx="3521270" cy="467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rgbClr val="404040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Plastics</a:t>
            </a:r>
            <a:r>
              <a:rPr lang="es-MX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Technology</a:t>
            </a:r>
            <a:r>
              <a:rPr lang="es-MX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México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i="0" dirty="0" err="1">
                <a:effectLst/>
                <a:latin typeface="Roboto" panose="02000000000000000000" pitchFamily="2" charset="0"/>
              </a:rPr>
              <a:t>Plastic</a:t>
            </a:r>
            <a:r>
              <a:rPr lang="es-MX" b="1" i="0" dirty="0">
                <a:effectLst/>
                <a:latin typeface="Roboto" panose="02000000000000000000" pitchFamily="2" charset="0"/>
              </a:rPr>
              <a:t> </a:t>
            </a:r>
            <a:r>
              <a:rPr lang="es-MX" b="1" i="0" dirty="0" err="1">
                <a:effectLst/>
                <a:latin typeface="Roboto" panose="02000000000000000000" pitchFamily="2" charset="0"/>
              </a:rPr>
              <a:t>Omnium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i="0" dirty="0" err="1">
                <a:effectLst/>
                <a:latin typeface="Roboto" panose="02000000000000000000" pitchFamily="2" charset="0"/>
              </a:rPr>
              <a:t>Integrity</a:t>
            </a:r>
            <a:r>
              <a:rPr lang="es-MX" b="1" i="0" dirty="0">
                <a:effectLst/>
                <a:latin typeface="Roboto" panose="02000000000000000000" pitchFamily="2" charset="0"/>
              </a:rPr>
              <a:t> Tool and </a:t>
            </a:r>
            <a:r>
              <a:rPr lang="es-MX" b="1" i="0" dirty="0" err="1">
                <a:effectLst/>
                <a:latin typeface="Roboto" panose="02000000000000000000" pitchFamily="2" charset="0"/>
              </a:rPr>
              <a:t>Mold</a:t>
            </a:r>
            <a:r>
              <a:rPr lang="es-MX" b="1" i="0" dirty="0">
                <a:effectLst/>
                <a:latin typeface="Roboto" panose="02000000000000000000" pitchFamily="2" charset="0"/>
              </a:rPr>
              <a:t> de México 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1" i="0" dirty="0" err="1">
                <a:effectLst/>
                <a:latin typeface="Roboto" panose="02000000000000000000" pitchFamily="2" charset="0"/>
              </a:rPr>
              <a:t>Asiaway</a:t>
            </a:r>
            <a:r>
              <a:rPr lang="es-MX" b="1" i="0" dirty="0">
                <a:effectLst/>
                <a:latin typeface="Roboto" panose="02000000000000000000" pitchFamily="2" charset="0"/>
              </a:rPr>
              <a:t> Automotive </a:t>
            </a:r>
            <a:r>
              <a:rPr lang="es-MX" b="1" i="0" dirty="0" err="1">
                <a:effectLst/>
                <a:latin typeface="Roboto" panose="02000000000000000000" pitchFamily="2" charset="0"/>
              </a:rPr>
              <a:t>Components</a:t>
            </a:r>
            <a:endParaRPr lang="es-MX" b="1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b="1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b="1" i="0" dirty="0">
                <a:effectLst/>
                <a:latin typeface="Roboto" panose="02000000000000000000" pitchFamily="2" charset="0"/>
              </a:rPr>
              <a:t>Arcosa Industries de México</a:t>
            </a: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36" name="Picture 12" descr="PTM -... - PTM - Plataforma Tecnologica Multiservicios">
            <a:extLst>
              <a:ext uri="{FF2B5EF4-FFF2-40B4-BE49-F238E27FC236}">
                <a16:creationId xmlns:a16="http://schemas.microsoft.com/office/drawing/2014/main" id="{A622DE42-6CE9-AEEA-837D-357EFE92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123" y="891424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astic Omnium">
            <a:extLst>
              <a:ext uri="{FF2B5EF4-FFF2-40B4-BE49-F238E27FC236}">
                <a16:creationId xmlns:a16="http://schemas.microsoft.com/office/drawing/2014/main" id="{ECF0C84B-A476-EF93-C9A3-BE494CAD6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8" t="28692" r="16666" b="27655"/>
          <a:stretch/>
        </p:blipFill>
        <p:spPr bwMode="auto">
          <a:xfrm>
            <a:off x="10198115" y="2320174"/>
            <a:ext cx="1329901" cy="89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C4B2D9EA-D7D2-EA59-7AA6-6E248377CA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175" y="3550149"/>
            <a:ext cx="1422243" cy="446730"/>
          </a:xfrm>
          <a:prstGeom prst="rect">
            <a:avLst/>
          </a:prstGeom>
        </p:spPr>
      </p:pic>
      <p:pic>
        <p:nvPicPr>
          <p:cNvPr id="1042" name="Picture 18" descr="ASI welcomes Asiaway Automotive Components Mexico as new Production and ...">
            <a:extLst>
              <a:ext uri="{FF2B5EF4-FFF2-40B4-BE49-F238E27FC236}">
                <a16:creationId xmlns:a16="http://schemas.microsoft.com/office/drawing/2014/main" id="{3A81CA6E-C172-E633-D8F3-F300D9355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6" b="29067"/>
          <a:stretch/>
        </p:blipFill>
        <p:spPr bwMode="auto">
          <a:xfrm>
            <a:off x="9972913" y="4470202"/>
            <a:ext cx="1648682" cy="6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rcosa Industries de México, es líder en el desarrollo, diseño y ...">
            <a:extLst>
              <a:ext uri="{FF2B5EF4-FFF2-40B4-BE49-F238E27FC236}">
                <a16:creationId xmlns:a16="http://schemas.microsoft.com/office/drawing/2014/main" id="{7CC17A97-539C-2246-1E37-6F2F50755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5" t="29362" r="16196" b="30931"/>
          <a:stretch/>
        </p:blipFill>
        <p:spPr bwMode="auto">
          <a:xfrm>
            <a:off x="9618064" y="5290467"/>
            <a:ext cx="2154152" cy="8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6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777226"/>
            <a:ext cx="12192000" cy="80645"/>
            <a:chOff x="0" y="6777226"/>
            <a:chExt cx="12192000" cy="80645"/>
          </a:xfrm>
        </p:grpSpPr>
        <p:sp>
          <p:nvSpPr>
            <p:cNvPr id="6" name="object 6"/>
            <p:cNvSpPr/>
            <p:nvPr/>
          </p:nvSpPr>
          <p:spPr>
            <a:xfrm>
              <a:off x="0" y="6780275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7597"/>
                  </a:lnTo>
                  <a:lnTo>
                    <a:pt x="12192000" y="77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08664" y="6780274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39" y="0"/>
                  </a:lnTo>
                </a:path>
              </a:pathLst>
            </a:custGeom>
            <a:ln w="6096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780275"/>
              <a:ext cx="11231880" cy="3175"/>
            </a:xfrm>
            <a:custGeom>
              <a:avLst/>
              <a:gdLst/>
              <a:ahLst/>
              <a:cxnLst/>
              <a:rect l="l" t="t" r="r" b="b"/>
              <a:pathLst>
                <a:path w="11231880" h="3175">
                  <a:moveTo>
                    <a:pt x="11231880" y="0"/>
                  </a:moveTo>
                  <a:lnTo>
                    <a:pt x="0" y="0"/>
                  </a:lnTo>
                  <a:lnTo>
                    <a:pt x="0" y="2806"/>
                  </a:lnTo>
                  <a:lnTo>
                    <a:pt x="11231880" y="2806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62940" y="812291"/>
            <a:ext cx="11529060" cy="5645150"/>
            <a:chOff x="662940" y="812291"/>
            <a:chExt cx="11529060" cy="5645150"/>
          </a:xfrm>
        </p:grpSpPr>
        <p:sp>
          <p:nvSpPr>
            <p:cNvPr id="10" name="object 10"/>
            <p:cNvSpPr/>
            <p:nvPr/>
          </p:nvSpPr>
          <p:spPr>
            <a:xfrm>
              <a:off x="9875520" y="6131051"/>
              <a:ext cx="1329055" cy="320040"/>
            </a:xfrm>
            <a:custGeom>
              <a:avLst/>
              <a:gdLst/>
              <a:ahLst/>
              <a:cxnLst/>
              <a:rect l="l" t="t" r="r" b="b"/>
              <a:pathLst>
                <a:path w="1329054" h="320039">
                  <a:moveTo>
                    <a:pt x="1328674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1328674" y="320040"/>
                  </a:lnTo>
                  <a:lnTo>
                    <a:pt x="1328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75520" y="6131051"/>
              <a:ext cx="1329055" cy="320040"/>
            </a:xfrm>
            <a:custGeom>
              <a:avLst/>
              <a:gdLst/>
              <a:ahLst/>
              <a:cxnLst/>
              <a:rect l="l" t="t" r="r" b="b"/>
              <a:pathLst>
                <a:path w="1329054" h="320039">
                  <a:moveTo>
                    <a:pt x="0" y="320040"/>
                  </a:moveTo>
                  <a:lnTo>
                    <a:pt x="1328674" y="320040"/>
                  </a:lnTo>
                  <a:lnTo>
                    <a:pt x="1328674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914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41813" y="6185153"/>
              <a:ext cx="121920" cy="109855"/>
            </a:xfrm>
            <a:custGeom>
              <a:avLst/>
              <a:gdLst/>
              <a:ahLst/>
              <a:cxnLst/>
              <a:rect l="l" t="t" r="r" b="b"/>
              <a:pathLst>
                <a:path w="121920" h="109854">
                  <a:moveTo>
                    <a:pt x="121793" y="0"/>
                  </a:moveTo>
                  <a:lnTo>
                    <a:pt x="0" y="0"/>
                  </a:lnTo>
                  <a:lnTo>
                    <a:pt x="0" y="109474"/>
                  </a:lnTo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940" y="812291"/>
              <a:ext cx="11529060" cy="564489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0156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solidFill>
                  <a:srgbClr val="404040"/>
                </a:solidFill>
                <a:latin typeface="Cambria"/>
                <a:cs typeface="Cambria"/>
              </a:rPr>
              <a:t>Legal</a:t>
            </a:r>
            <a:r>
              <a:rPr sz="3200" spc="-32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3200" spc="-100" dirty="0">
                <a:solidFill>
                  <a:srgbClr val="404040"/>
                </a:solidFill>
                <a:latin typeface="Cambria"/>
                <a:cs typeface="Cambria"/>
              </a:rPr>
              <a:t>Requirements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972" y="2151380"/>
            <a:ext cx="4023995" cy="18815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algn="just">
              <a:lnSpc>
                <a:spcPts val="1500"/>
              </a:lnSpc>
              <a:spcBef>
                <a:spcPts val="305"/>
              </a:spcBef>
            </a:pP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1400" spc="3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company</a:t>
            </a:r>
            <a:r>
              <a:rPr sz="1400" spc="3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1400" spc="3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established</a:t>
            </a:r>
            <a:r>
              <a:rPr sz="1400" spc="3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1400" spc="3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accordance</a:t>
            </a:r>
            <a:r>
              <a:rPr sz="1400" spc="3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400" spc="3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regulations</a:t>
            </a:r>
            <a:r>
              <a:rPr sz="1400" spc="1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Mexican</a:t>
            </a:r>
            <a:r>
              <a:rPr sz="1400" spc="1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Government</a:t>
            </a:r>
            <a:r>
              <a:rPr sz="1400" spc="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(STPS,</a:t>
            </a:r>
            <a:r>
              <a:rPr sz="1400" spc="1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IMSS, </a:t>
            </a:r>
            <a:r>
              <a:rPr sz="1400" spc="-55" dirty="0">
                <a:solidFill>
                  <a:srgbClr val="404040"/>
                </a:solidFill>
                <a:latin typeface="Calibri"/>
                <a:cs typeface="Calibri"/>
              </a:rPr>
              <a:t>SATand</a:t>
            </a:r>
            <a:r>
              <a:rPr sz="14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REPSE).</a:t>
            </a:r>
            <a:endParaRPr sz="1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80"/>
              </a:spcBef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Montlhy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update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according: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810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Opinión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Cumplimento</a:t>
            </a:r>
            <a:r>
              <a:rPr sz="14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(SAT)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790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Opinión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Cumplimento</a:t>
            </a:r>
            <a:r>
              <a:rPr sz="14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(INFONAVIT)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805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Opinión</a:t>
            </a:r>
            <a:r>
              <a:rPr sz="14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Cumplimento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(IMSS)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6652" y="1255775"/>
            <a:ext cx="6975348" cy="3934968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9125544-B59E-2472-D3F2-A688B16B702E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68A2D91-6ECF-15E8-5F00-60F7899010DB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77226"/>
            <a:ext cx="12192000" cy="80645"/>
            <a:chOff x="0" y="6777226"/>
            <a:chExt cx="12192000" cy="80645"/>
          </a:xfrm>
        </p:grpSpPr>
        <p:sp>
          <p:nvSpPr>
            <p:cNvPr id="3" name="object 3"/>
            <p:cNvSpPr/>
            <p:nvPr/>
          </p:nvSpPr>
          <p:spPr>
            <a:xfrm>
              <a:off x="0" y="6780275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7597"/>
                  </a:lnTo>
                  <a:lnTo>
                    <a:pt x="12192000" y="77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08664" y="6780274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39" y="0"/>
                  </a:lnTo>
                </a:path>
              </a:pathLst>
            </a:custGeom>
            <a:ln w="6096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780275"/>
              <a:ext cx="11231880" cy="3175"/>
            </a:xfrm>
            <a:custGeom>
              <a:avLst/>
              <a:gdLst/>
              <a:ahLst/>
              <a:cxnLst/>
              <a:rect l="l" t="t" r="r" b="b"/>
              <a:pathLst>
                <a:path w="11231880" h="3175">
                  <a:moveTo>
                    <a:pt x="11231880" y="0"/>
                  </a:moveTo>
                  <a:lnTo>
                    <a:pt x="0" y="0"/>
                  </a:lnTo>
                  <a:lnTo>
                    <a:pt x="0" y="2806"/>
                  </a:lnTo>
                  <a:lnTo>
                    <a:pt x="11231880" y="2806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8711" y="3505200"/>
            <a:ext cx="259079" cy="2590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507480" y="3898391"/>
            <a:ext cx="161925" cy="295275"/>
          </a:xfrm>
          <a:custGeom>
            <a:avLst/>
            <a:gdLst/>
            <a:ahLst/>
            <a:cxnLst/>
            <a:rect l="l" t="t" r="r" b="b"/>
            <a:pathLst>
              <a:path w="161925" h="295275">
                <a:moveTo>
                  <a:pt x="94094" y="23114"/>
                </a:moveTo>
                <a:lnTo>
                  <a:pt x="91046" y="20193"/>
                </a:lnTo>
                <a:lnTo>
                  <a:pt x="70345" y="20193"/>
                </a:lnTo>
                <a:lnTo>
                  <a:pt x="67297" y="23114"/>
                </a:lnTo>
                <a:lnTo>
                  <a:pt x="67297" y="30607"/>
                </a:lnTo>
                <a:lnTo>
                  <a:pt x="70345" y="33655"/>
                </a:lnTo>
                <a:lnTo>
                  <a:pt x="91046" y="33655"/>
                </a:lnTo>
                <a:lnTo>
                  <a:pt x="94094" y="30607"/>
                </a:lnTo>
                <a:lnTo>
                  <a:pt x="94094" y="23114"/>
                </a:lnTo>
                <a:close/>
              </a:path>
              <a:path w="161925" h="295275">
                <a:moveTo>
                  <a:pt x="161417" y="26924"/>
                </a:moveTo>
                <a:lnTo>
                  <a:pt x="159258" y="16383"/>
                </a:lnTo>
                <a:lnTo>
                  <a:pt x="157353" y="13462"/>
                </a:lnTo>
                <a:lnTo>
                  <a:pt x="153543" y="7874"/>
                </a:lnTo>
                <a:lnTo>
                  <a:pt x="147955" y="4064"/>
                </a:lnTo>
                <a:lnTo>
                  <a:pt x="147955" y="19431"/>
                </a:lnTo>
                <a:lnTo>
                  <a:pt x="147955" y="40259"/>
                </a:lnTo>
                <a:lnTo>
                  <a:pt x="147955" y="53721"/>
                </a:lnTo>
                <a:lnTo>
                  <a:pt x="147955" y="241427"/>
                </a:lnTo>
                <a:lnTo>
                  <a:pt x="147955" y="254889"/>
                </a:lnTo>
                <a:lnTo>
                  <a:pt x="147955" y="275717"/>
                </a:lnTo>
                <a:lnTo>
                  <a:pt x="141859" y="281686"/>
                </a:lnTo>
                <a:lnTo>
                  <a:pt x="19431" y="281686"/>
                </a:lnTo>
                <a:lnTo>
                  <a:pt x="13462" y="275717"/>
                </a:lnTo>
                <a:lnTo>
                  <a:pt x="13462" y="254889"/>
                </a:lnTo>
                <a:lnTo>
                  <a:pt x="147955" y="254889"/>
                </a:lnTo>
                <a:lnTo>
                  <a:pt x="147955" y="241427"/>
                </a:lnTo>
                <a:lnTo>
                  <a:pt x="13462" y="241427"/>
                </a:lnTo>
                <a:lnTo>
                  <a:pt x="13462" y="53721"/>
                </a:lnTo>
                <a:lnTo>
                  <a:pt x="147955" y="53721"/>
                </a:lnTo>
                <a:lnTo>
                  <a:pt x="147955" y="40259"/>
                </a:lnTo>
                <a:lnTo>
                  <a:pt x="13462" y="40259"/>
                </a:lnTo>
                <a:lnTo>
                  <a:pt x="13462" y="19431"/>
                </a:lnTo>
                <a:lnTo>
                  <a:pt x="19431" y="13462"/>
                </a:lnTo>
                <a:lnTo>
                  <a:pt x="141859" y="13462"/>
                </a:lnTo>
                <a:lnTo>
                  <a:pt x="147955" y="19431"/>
                </a:lnTo>
                <a:lnTo>
                  <a:pt x="147955" y="4064"/>
                </a:lnTo>
                <a:lnTo>
                  <a:pt x="145034" y="2159"/>
                </a:lnTo>
                <a:lnTo>
                  <a:pt x="134620" y="0"/>
                </a:lnTo>
                <a:lnTo>
                  <a:pt x="26797" y="0"/>
                </a:lnTo>
                <a:lnTo>
                  <a:pt x="16383" y="2159"/>
                </a:lnTo>
                <a:lnTo>
                  <a:pt x="7874" y="7874"/>
                </a:lnTo>
                <a:lnTo>
                  <a:pt x="2159" y="16383"/>
                </a:lnTo>
                <a:lnTo>
                  <a:pt x="0" y="26924"/>
                </a:lnTo>
                <a:lnTo>
                  <a:pt x="0" y="268224"/>
                </a:lnTo>
                <a:lnTo>
                  <a:pt x="2159" y="278765"/>
                </a:lnTo>
                <a:lnTo>
                  <a:pt x="7874" y="287274"/>
                </a:lnTo>
                <a:lnTo>
                  <a:pt x="16383" y="292989"/>
                </a:lnTo>
                <a:lnTo>
                  <a:pt x="26797" y="295148"/>
                </a:lnTo>
                <a:lnTo>
                  <a:pt x="134620" y="295148"/>
                </a:lnTo>
                <a:lnTo>
                  <a:pt x="148018" y="281686"/>
                </a:lnTo>
                <a:lnTo>
                  <a:pt x="161417" y="268224"/>
                </a:lnTo>
                <a:lnTo>
                  <a:pt x="161417" y="26924"/>
                </a:lnTo>
                <a:close/>
              </a:path>
            </a:pathLst>
          </a:custGeom>
          <a:solidFill>
            <a:srgbClr val="D1A15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8711" y="4328159"/>
            <a:ext cx="259080" cy="18707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-3175" y="-3175"/>
            <a:ext cx="12198350" cy="5698490"/>
            <a:chOff x="-3175" y="-3175"/>
            <a:chExt cx="12198350" cy="56984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2428" y="4649723"/>
              <a:ext cx="233172" cy="2331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0"/>
              <a:ext cx="10625455" cy="5404485"/>
            </a:xfrm>
            <a:custGeom>
              <a:avLst/>
              <a:gdLst/>
              <a:ahLst/>
              <a:cxnLst/>
              <a:rect l="l" t="t" r="r" b="b"/>
              <a:pathLst>
                <a:path w="10625455" h="5404485">
                  <a:moveTo>
                    <a:pt x="10625074" y="0"/>
                  </a:moveTo>
                  <a:lnTo>
                    <a:pt x="0" y="0"/>
                  </a:lnTo>
                  <a:lnTo>
                    <a:pt x="0" y="5403977"/>
                  </a:lnTo>
                  <a:lnTo>
                    <a:pt x="10625074" y="0"/>
                  </a:lnTo>
                  <a:close/>
                </a:path>
              </a:pathLst>
            </a:custGeom>
            <a:solidFill>
              <a:srgbClr val="3C3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6031865" cy="3004820"/>
            </a:xfrm>
            <a:custGeom>
              <a:avLst/>
              <a:gdLst/>
              <a:ahLst/>
              <a:cxnLst/>
              <a:rect l="l" t="t" r="r" b="b"/>
              <a:pathLst>
                <a:path w="6031865" h="3004820">
                  <a:moveTo>
                    <a:pt x="0" y="3004820"/>
                  </a:moveTo>
                  <a:lnTo>
                    <a:pt x="6031611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03792" y="3924300"/>
              <a:ext cx="3188335" cy="1688464"/>
            </a:xfrm>
            <a:custGeom>
              <a:avLst/>
              <a:gdLst/>
              <a:ahLst/>
              <a:cxnLst/>
              <a:rect l="l" t="t" r="r" b="b"/>
              <a:pathLst>
                <a:path w="3188334" h="1688464">
                  <a:moveTo>
                    <a:pt x="0" y="1688084"/>
                  </a:moveTo>
                  <a:lnTo>
                    <a:pt x="3188081" y="0"/>
                  </a:lnTo>
                </a:path>
              </a:pathLst>
            </a:custGeom>
            <a:ln w="6096">
              <a:solidFill>
                <a:srgbClr val="D1A1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700015"/>
              <a:ext cx="1901825" cy="992505"/>
            </a:xfrm>
            <a:custGeom>
              <a:avLst/>
              <a:gdLst/>
              <a:ahLst/>
              <a:cxnLst/>
              <a:rect l="l" t="t" r="r" b="b"/>
              <a:pathLst>
                <a:path w="1901825" h="992504">
                  <a:moveTo>
                    <a:pt x="0" y="992022"/>
                  </a:moveTo>
                  <a:lnTo>
                    <a:pt x="1901698" y="0"/>
                  </a:lnTo>
                </a:path>
              </a:pathLst>
            </a:custGeom>
            <a:ln w="6096">
              <a:solidFill>
                <a:srgbClr val="8E40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364351" y="2729229"/>
            <a:ext cx="352425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20" dirty="0">
                <a:solidFill>
                  <a:srgbClr val="000000"/>
                </a:solidFill>
                <a:latin typeface="Cambria"/>
                <a:cs typeface="Cambria"/>
              </a:rPr>
              <a:t>Muchas</a:t>
            </a:r>
            <a:r>
              <a:rPr sz="4300" spc="-24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4300" spc="-60" dirty="0">
                <a:solidFill>
                  <a:srgbClr val="000000"/>
                </a:solidFill>
                <a:latin typeface="Cambria"/>
                <a:cs typeface="Cambria"/>
              </a:rPr>
              <a:t>gracias.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4410" y="3345560"/>
            <a:ext cx="3436620" cy="2284087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Uriel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 err="1">
                <a:solidFill>
                  <a:srgbClr val="404040"/>
                </a:solidFill>
                <a:latin typeface="Calibri"/>
                <a:cs typeface="Calibri"/>
              </a:rPr>
              <a:t>Vald</a:t>
            </a:r>
            <a:r>
              <a:rPr lang="es-MX" sz="1800" dirty="0" err="1">
                <a:solidFill>
                  <a:srgbClr val="404040"/>
                </a:solidFill>
                <a:latin typeface="Calibri"/>
                <a:cs typeface="Calibri"/>
              </a:rPr>
              <a:t>ivia</a:t>
            </a:r>
            <a:r>
              <a:rPr lang="es-MX" sz="18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404040"/>
                </a:solidFill>
                <a:latin typeface="Calibri"/>
                <a:cs typeface="Calibri"/>
              </a:rPr>
              <a:t>Contreras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+52</a:t>
            </a:r>
            <a:r>
              <a:rPr sz="18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(444)4193741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290"/>
              </a:spcBef>
            </a:pPr>
            <a:r>
              <a:rPr sz="18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libri"/>
                <a:cs typeface="Calibri"/>
                <a:hlinkClick r:id="rId5"/>
              </a:rPr>
              <a:t>Stampquality.servicios@hotmail.com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s-MX" spc="-10" dirty="0">
                <a:solidFill>
                  <a:srgbClr val="404040"/>
                </a:solidFill>
                <a:latin typeface="Calibri"/>
                <a:cs typeface="Calibri"/>
              </a:rPr>
              <a:t>Av. Malibú #571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lang="es-MX" sz="1800" spc="-20" dirty="0">
                <a:solidFill>
                  <a:srgbClr val="404040"/>
                </a:solidFill>
                <a:latin typeface="Calibri"/>
                <a:cs typeface="Calibri"/>
              </a:rPr>
              <a:t> Fraccionamiento Santa Barbara, Villa de Pozos, C.P. 78397 </a:t>
            </a:r>
            <a:r>
              <a:rPr sz="18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San</a:t>
            </a:r>
            <a:r>
              <a:rPr sz="1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Luis</a:t>
            </a:r>
            <a:r>
              <a:rPr sz="18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Calibri"/>
                <a:cs typeface="Calibri"/>
              </a:rPr>
              <a:t>Potosí,</a:t>
            </a:r>
            <a:r>
              <a:rPr sz="18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SLP.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84732" y="1007364"/>
            <a:ext cx="4429125" cy="5137785"/>
            <a:chOff x="1284732" y="1007364"/>
            <a:chExt cx="4429125" cy="513778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732" y="1007364"/>
              <a:ext cx="4428744" cy="51374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61032" y="1987295"/>
              <a:ext cx="2676525" cy="3181985"/>
            </a:xfrm>
            <a:custGeom>
              <a:avLst/>
              <a:gdLst/>
              <a:ahLst/>
              <a:cxnLst/>
              <a:rect l="l" t="t" r="r" b="b"/>
              <a:pathLst>
                <a:path w="2676525" h="3181985">
                  <a:moveTo>
                    <a:pt x="1338072" y="0"/>
                  </a:moveTo>
                  <a:lnTo>
                    <a:pt x="0" y="668909"/>
                  </a:lnTo>
                  <a:lnTo>
                    <a:pt x="0" y="2512822"/>
                  </a:lnTo>
                  <a:lnTo>
                    <a:pt x="1338072" y="3181731"/>
                  </a:lnTo>
                  <a:lnTo>
                    <a:pt x="2676144" y="2512822"/>
                  </a:lnTo>
                  <a:lnTo>
                    <a:pt x="2676144" y="668909"/>
                  </a:lnTo>
                  <a:lnTo>
                    <a:pt x="1338072" y="0"/>
                  </a:lnTo>
                  <a:close/>
                </a:path>
              </a:pathLst>
            </a:custGeom>
            <a:solidFill>
              <a:srgbClr val="001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47314" y="2966085"/>
            <a:ext cx="169545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solidFill>
                  <a:srgbClr val="FFFFFF"/>
                </a:solidFill>
                <a:latin typeface="Arial Black"/>
                <a:cs typeface="Arial Black"/>
              </a:rPr>
              <a:t>Stamp </a:t>
            </a:r>
            <a:r>
              <a:rPr sz="3400" spc="-25" dirty="0">
                <a:solidFill>
                  <a:srgbClr val="FFFFFF"/>
                </a:solidFill>
                <a:latin typeface="Arial Black"/>
                <a:cs typeface="Arial Black"/>
              </a:rPr>
              <a:t>Quality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77226"/>
            <a:ext cx="12192000" cy="80645"/>
            <a:chOff x="0" y="6777226"/>
            <a:chExt cx="12192000" cy="80645"/>
          </a:xfrm>
        </p:grpSpPr>
        <p:sp>
          <p:nvSpPr>
            <p:cNvPr id="3" name="object 3"/>
            <p:cNvSpPr/>
            <p:nvPr/>
          </p:nvSpPr>
          <p:spPr>
            <a:xfrm>
              <a:off x="0" y="6780275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7597"/>
                  </a:lnTo>
                  <a:lnTo>
                    <a:pt x="12192000" y="77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08664" y="6780274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39" y="0"/>
                  </a:lnTo>
                </a:path>
              </a:pathLst>
            </a:custGeom>
            <a:ln w="6096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780275"/>
              <a:ext cx="11231880" cy="3175"/>
            </a:xfrm>
            <a:custGeom>
              <a:avLst/>
              <a:gdLst/>
              <a:ahLst/>
              <a:cxnLst/>
              <a:rect l="l" t="t" r="r" b="b"/>
              <a:pathLst>
                <a:path w="11231880" h="3175">
                  <a:moveTo>
                    <a:pt x="11231880" y="0"/>
                  </a:moveTo>
                  <a:lnTo>
                    <a:pt x="0" y="0"/>
                  </a:lnTo>
                  <a:lnTo>
                    <a:pt x="0" y="2806"/>
                  </a:lnTo>
                  <a:lnTo>
                    <a:pt x="11231880" y="2806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12192000" cy="6503912"/>
          </a:xfrm>
          <a:custGeom>
            <a:avLst/>
            <a:gdLst/>
            <a:ahLst/>
            <a:cxnLst/>
            <a:rect l="l" t="t" r="r" b="b"/>
            <a:pathLst>
              <a:path w="12192000" h="6014085">
                <a:moveTo>
                  <a:pt x="12192000" y="0"/>
                </a:moveTo>
                <a:lnTo>
                  <a:pt x="0" y="0"/>
                </a:lnTo>
                <a:lnTo>
                  <a:pt x="0" y="6013577"/>
                </a:lnTo>
                <a:lnTo>
                  <a:pt x="12192000" y="6013577"/>
                </a:lnTo>
                <a:lnTo>
                  <a:pt x="1219200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9241" y="866899"/>
            <a:ext cx="6466586" cy="8953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ts val="3490"/>
              </a:lnSpc>
              <a:spcBef>
                <a:spcPts val="65"/>
              </a:spcBef>
            </a:pPr>
            <a:r>
              <a:rPr sz="2000" spc="-20" dirty="0">
                <a:solidFill>
                  <a:srgbClr val="404040"/>
                </a:solidFill>
              </a:rPr>
              <a:t>We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are</a:t>
            </a:r>
            <a:r>
              <a:rPr sz="2000" spc="-114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a</a:t>
            </a:r>
            <a:r>
              <a:rPr sz="2000" spc="-125" dirty="0">
                <a:solidFill>
                  <a:srgbClr val="404040"/>
                </a:solidFill>
              </a:rPr>
              <a:t> </a:t>
            </a:r>
            <a:r>
              <a:rPr lang="en-US" sz="2000" spc="-30" dirty="0">
                <a:solidFill>
                  <a:srgbClr val="404040"/>
                </a:solidFill>
              </a:rPr>
              <a:t>headquarter</a:t>
            </a:r>
            <a:r>
              <a:rPr sz="2000" spc="-95" dirty="0">
                <a:solidFill>
                  <a:srgbClr val="404040"/>
                </a:solidFill>
              </a:rPr>
              <a:t> </a:t>
            </a:r>
            <a:r>
              <a:rPr sz="2000" spc="-10" dirty="0">
                <a:solidFill>
                  <a:srgbClr val="404040"/>
                </a:solidFill>
              </a:rPr>
              <a:t>that</a:t>
            </a:r>
            <a:r>
              <a:rPr sz="2000" spc="-120" dirty="0">
                <a:solidFill>
                  <a:srgbClr val="404040"/>
                </a:solidFill>
              </a:rPr>
              <a:t> </a:t>
            </a:r>
            <a:r>
              <a:rPr sz="2000" spc="-20" dirty="0">
                <a:solidFill>
                  <a:srgbClr val="404040"/>
                </a:solidFill>
              </a:rPr>
              <a:t>have</a:t>
            </a:r>
            <a:r>
              <a:rPr sz="2000" spc="-105" dirty="0">
                <a:solidFill>
                  <a:srgbClr val="404040"/>
                </a:solidFill>
              </a:rPr>
              <a:t> </a:t>
            </a:r>
            <a:r>
              <a:rPr sz="2000" spc="-40" dirty="0">
                <a:solidFill>
                  <a:srgbClr val="404040"/>
                </a:solidFill>
              </a:rPr>
              <a:t>operations</a:t>
            </a:r>
            <a:r>
              <a:rPr sz="2000" spc="-120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in</a:t>
            </a:r>
            <a:r>
              <a:rPr sz="2000" spc="-105" dirty="0">
                <a:solidFill>
                  <a:srgbClr val="404040"/>
                </a:solidFill>
              </a:rPr>
              <a:t> </a:t>
            </a:r>
            <a:r>
              <a:rPr sz="2000" spc="-50" dirty="0">
                <a:solidFill>
                  <a:srgbClr val="404040"/>
                </a:solidFill>
              </a:rPr>
              <a:t>6 </a:t>
            </a:r>
            <a:r>
              <a:rPr lang="en-US" sz="2000" spc="-35" dirty="0">
                <a:solidFill>
                  <a:srgbClr val="404040"/>
                </a:solidFill>
              </a:rPr>
              <a:t>locations</a:t>
            </a:r>
            <a:r>
              <a:rPr sz="2000" spc="-125" dirty="0">
                <a:solidFill>
                  <a:srgbClr val="404040"/>
                </a:solidFill>
              </a:rPr>
              <a:t> </a:t>
            </a:r>
            <a:r>
              <a:rPr lang="en-US" sz="2000" spc="-125" dirty="0">
                <a:solidFill>
                  <a:srgbClr val="404040"/>
                </a:solidFill>
              </a:rPr>
              <a:t>on</a:t>
            </a:r>
            <a:r>
              <a:rPr sz="2000" spc="-95" dirty="0">
                <a:solidFill>
                  <a:srgbClr val="404040"/>
                </a:solidFill>
              </a:rPr>
              <a:t> </a:t>
            </a:r>
            <a:r>
              <a:rPr sz="2000" spc="-10" dirty="0">
                <a:solidFill>
                  <a:srgbClr val="404040"/>
                </a:solidFill>
              </a:rPr>
              <a:t>México.</a:t>
            </a:r>
            <a:endParaRPr sz="2000" dirty="0"/>
          </a:p>
        </p:txBody>
      </p:sp>
      <p:sp>
        <p:nvSpPr>
          <p:cNvPr id="8" name="object 8"/>
          <p:cNvSpPr txBox="1"/>
          <p:nvPr/>
        </p:nvSpPr>
        <p:spPr>
          <a:xfrm>
            <a:off x="539241" y="1900430"/>
            <a:ext cx="2338705" cy="31547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00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San</a:t>
            </a:r>
            <a:r>
              <a:rPr sz="20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Luis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Potosí.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05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Querétaro.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05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Guanajuato.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5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Nuevo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León.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05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Coahuila</a:t>
            </a:r>
            <a:endParaRPr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00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Veracruz.</a:t>
            </a:r>
            <a:endParaRPr lang="en-US" sz="2000" spc="-10" dirty="0">
              <a:solidFill>
                <a:srgbClr val="404040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100"/>
              </a:spcBef>
              <a:buClr>
                <a:srgbClr val="00AEEE"/>
              </a:buClr>
              <a:buFont typeface="Wingdings"/>
              <a:buChar char=""/>
              <a:tabLst>
                <a:tab pos="469900" algn="l"/>
              </a:tabLst>
            </a:pPr>
            <a:r>
              <a:rPr lang="en-US" sz="2000" dirty="0">
                <a:latin typeface="Calibri"/>
                <a:cs typeface="Calibri"/>
              </a:rPr>
              <a:t>Aguascalientes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241" y="5129739"/>
            <a:ext cx="6466974" cy="13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ts val="3490"/>
              </a:lnSpc>
              <a:spcBef>
                <a:spcPts val="105"/>
              </a:spcBef>
            </a:pP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Providing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support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solve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 different issues in the industry, such as</a:t>
            </a:r>
            <a:r>
              <a:rPr sz="2000" spc="-1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inspections,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rework,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suppliers</a:t>
            </a:r>
            <a:r>
              <a:rPr lang="en-US" sz="2000" spc="-30" dirty="0">
                <a:solidFill>
                  <a:srgbClr val="404040"/>
                </a:solidFill>
                <a:latin typeface="Calibri"/>
                <a:cs typeface="Calibri"/>
              </a:rPr>
              <a:t> developing</a:t>
            </a:r>
            <a:r>
              <a:rPr lang="en-US" sz="2000" spc="-80" dirty="0">
                <a:solidFill>
                  <a:srgbClr val="404040"/>
                </a:solidFill>
                <a:latin typeface="Calibri"/>
                <a:cs typeface="Calibri"/>
              </a:rPr>
              <a:t> and material supplies 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certified</a:t>
            </a:r>
            <a:r>
              <a:rPr sz="20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staff.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88707" y="315978"/>
            <a:ext cx="4859655" cy="6142780"/>
            <a:chOff x="7188707" y="164592"/>
            <a:chExt cx="4859655" cy="5722620"/>
          </a:xfrm>
        </p:grpSpPr>
        <p:sp>
          <p:nvSpPr>
            <p:cNvPr id="11" name="object 11"/>
            <p:cNvSpPr/>
            <p:nvPr/>
          </p:nvSpPr>
          <p:spPr>
            <a:xfrm>
              <a:off x="7188707" y="164592"/>
              <a:ext cx="4859655" cy="5722620"/>
            </a:xfrm>
            <a:custGeom>
              <a:avLst/>
              <a:gdLst/>
              <a:ahLst/>
              <a:cxnLst/>
              <a:rect l="l" t="t" r="r" b="b"/>
              <a:pathLst>
                <a:path w="4859655" h="5722620">
                  <a:moveTo>
                    <a:pt x="4859528" y="0"/>
                  </a:moveTo>
                  <a:lnTo>
                    <a:pt x="0" y="0"/>
                  </a:lnTo>
                  <a:lnTo>
                    <a:pt x="0" y="5722620"/>
                  </a:lnTo>
                  <a:lnTo>
                    <a:pt x="4859528" y="5722620"/>
                  </a:lnTo>
                  <a:lnTo>
                    <a:pt x="48595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15202" y="2042432"/>
              <a:ext cx="4627498" cy="182879"/>
            </a:xfrm>
            <a:custGeom>
              <a:avLst/>
              <a:gdLst/>
              <a:ahLst/>
              <a:cxnLst/>
              <a:rect l="l" t="t" r="r" b="b"/>
              <a:pathLst>
                <a:path w="4331334" h="181610">
                  <a:moveTo>
                    <a:pt x="4330954" y="0"/>
                  </a:moveTo>
                  <a:lnTo>
                    <a:pt x="4330954" y="181356"/>
                  </a:lnTo>
                  <a:lnTo>
                    <a:pt x="0" y="181356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8E40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15202" y="293278"/>
              <a:ext cx="4571998" cy="168977"/>
            </a:xfrm>
            <a:custGeom>
              <a:avLst/>
              <a:gdLst/>
              <a:ahLst/>
              <a:cxnLst/>
              <a:rect l="l" t="t" r="r" b="b"/>
              <a:pathLst>
                <a:path w="4331334" h="182880">
                  <a:moveTo>
                    <a:pt x="4330954" y="182879"/>
                  </a:moveTo>
                  <a:lnTo>
                    <a:pt x="4330954" y="0"/>
                  </a:lnTo>
                  <a:lnTo>
                    <a:pt x="0" y="0"/>
                  </a:lnTo>
                  <a:lnTo>
                    <a:pt x="0" y="182879"/>
                  </a:lnTo>
                </a:path>
              </a:pathLst>
            </a:custGeom>
            <a:ln w="12192">
              <a:solidFill>
                <a:srgbClr val="8E40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23175" y="2749481"/>
            <a:ext cx="1562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75" dirty="0">
                <a:solidFill>
                  <a:srgbClr val="404040"/>
                </a:solidFill>
                <a:latin typeface="Cambria"/>
                <a:cs typeface="Cambria"/>
              </a:rPr>
              <a:t>Our</a:t>
            </a:r>
            <a:r>
              <a:rPr sz="2800" spc="-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Cambria"/>
                <a:cs typeface="Cambria"/>
              </a:rPr>
              <a:t>Values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3175" y="3310042"/>
            <a:ext cx="224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500" spc="-55" dirty="0">
                <a:solidFill>
                  <a:srgbClr val="404040"/>
                </a:solidFill>
                <a:latin typeface="Calibri"/>
                <a:cs typeface="Calibri"/>
              </a:rPr>
              <a:t>Focused on our customers</a:t>
            </a:r>
            <a:r>
              <a:rPr sz="15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15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500" spc="-10" dirty="0">
                <a:solidFill>
                  <a:srgbClr val="404040"/>
                </a:solidFill>
                <a:latin typeface="Calibri"/>
                <a:cs typeface="Calibri"/>
              </a:rPr>
              <a:t>Integrity.</a:t>
            </a:r>
            <a:endParaRPr sz="15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500" spc="-45" dirty="0">
                <a:solidFill>
                  <a:srgbClr val="404040"/>
                </a:solidFill>
                <a:latin typeface="Calibri"/>
                <a:cs typeface="Calibri"/>
              </a:rPr>
              <a:t>Continuous</a:t>
            </a:r>
            <a:r>
              <a:rPr sz="15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spc="-30" dirty="0">
                <a:solidFill>
                  <a:srgbClr val="404040"/>
                </a:solidFill>
                <a:latin typeface="Calibri"/>
                <a:cs typeface="Calibri"/>
              </a:rPr>
              <a:t>Improvement.</a:t>
            </a:r>
            <a:endParaRPr sz="15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500" spc="-40" dirty="0">
                <a:solidFill>
                  <a:srgbClr val="404040"/>
                </a:solidFill>
                <a:latin typeface="Calibri"/>
                <a:cs typeface="Calibri"/>
              </a:rPr>
              <a:t>Quality</a:t>
            </a:r>
            <a:r>
              <a:rPr sz="15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404040"/>
                </a:solidFill>
                <a:latin typeface="Calibri"/>
                <a:cs typeface="Calibri"/>
              </a:rPr>
              <a:t>services.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66217" y="589776"/>
            <a:ext cx="4125468" cy="5868945"/>
            <a:chOff x="7552943" y="914400"/>
            <a:chExt cx="4125468" cy="586894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2943" y="914400"/>
              <a:ext cx="2071116" cy="18714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6939" y="960119"/>
              <a:ext cx="1871472" cy="1648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3926" y="4574467"/>
              <a:ext cx="3046033" cy="2208878"/>
            </a:xfrm>
            <a:prstGeom prst="rect">
              <a:avLst/>
            </a:prstGeom>
          </p:spPr>
        </p:pic>
      </p:grp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60B4C34-6256-BC9B-68EF-4452CED9BE15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AE7AFF1F-02D4-6D69-CD95-BB002A22551D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>
            <a:extLst>
              <a:ext uri="{FF2B5EF4-FFF2-40B4-BE49-F238E27FC236}">
                <a16:creationId xmlns:a16="http://schemas.microsoft.com/office/drawing/2014/main" id="{784C0E41-70E6-D420-03E8-47942F151F6D}"/>
              </a:ext>
            </a:extLst>
          </p:cNvPr>
          <p:cNvSpPr/>
          <p:nvPr/>
        </p:nvSpPr>
        <p:spPr>
          <a:xfrm>
            <a:off x="9368898" y="5019714"/>
            <a:ext cx="152400" cy="169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7E8C2CF-5017-2546-D7AF-B6D11F688ACE}"/>
              </a:ext>
            </a:extLst>
          </p:cNvPr>
          <p:cNvSpPr/>
          <p:nvPr/>
        </p:nvSpPr>
        <p:spPr>
          <a:xfrm>
            <a:off x="9982200" y="5905534"/>
            <a:ext cx="152400" cy="169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E48470D-CE80-3D4E-F5F4-DC47B8472974}"/>
              </a:ext>
            </a:extLst>
          </p:cNvPr>
          <p:cNvSpPr/>
          <p:nvPr/>
        </p:nvSpPr>
        <p:spPr>
          <a:xfrm>
            <a:off x="9499411" y="5709836"/>
            <a:ext cx="152400" cy="169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0164356-EFEB-BC1C-E5F8-E3F6EBED135B}"/>
              </a:ext>
            </a:extLst>
          </p:cNvPr>
          <p:cNvSpPr/>
          <p:nvPr/>
        </p:nvSpPr>
        <p:spPr>
          <a:xfrm>
            <a:off x="9302426" y="5427683"/>
            <a:ext cx="152400" cy="169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3CEF30A-4041-88A6-7C51-795DA28C75C5}"/>
              </a:ext>
            </a:extLst>
          </p:cNvPr>
          <p:cNvSpPr/>
          <p:nvPr/>
        </p:nvSpPr>
        <p:spPr>
          <a:xfrm>
            <a:off x="9385111" y="5587492"/>
            <a:ext cx="152400" cy="169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45BCA12-253E-307E-9D44-731052318268}"/>
              </a:ext>
            </a:extLst>
          </p:cNvPr>
          <p:cNvSpPr/>
          <p:nvPr/>
        </p:nvSpPr>
        <p:spPr>
          <a:xfrm>
            <a:off x="9552751" y="5562600"/>
            <a:ext cx="152400" cy="1697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77226"/>
            <a:ext cx="12192000" cy="80645"/>
            <a:chOff x="0" y="6777226"/>
            <a:chExt cx="12192000" cy="80645"/>
          </a:xfrm>
        </p:grpSpPr>
        <p:sp>
          <p:nvSpPr>
            <p:cNvPr id="3" name="object 3"/>
            <p:cNvSpPr/>
            <p:nvPr/>
          </p:nvSpPr>
          <p:spPr>
            <a:xfrm>
              <a:off x="0" y="6780275"/>
              <a:ext cx="12192000" cy="78105"/>
            </a:xfrm>
            <a:custGeom>
              <a:avLst/>
              <a:gdLst/>
              <a:ahLst/>
              <a:cxnLst/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7597"/>
                  </a:lnTo>
                  <a:lnTo>
                    <a:pt x="12192000" y="77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08664" y="6780274"/>
              <a:ext cx="541020" cy="0"/>
            </a:xfrm>
            <a:custGeom>
              <a:avLst/>
              <a:gdLst/>
              <a:ahLst/>
              <a:cxnLst/>
              <a:rect l="l" t="t" r="r" b="b"/>
              <a:pathLst>
                <a:path w="541020">
                  <a:moveTo>
                    <a:pt x="0" y="0"/>
                  </a:moveTo>
                  <a:lnTo>
                    <a:pt x="540639" y="0"/>
                  </a:lnTo>
                </a:path>
              </a:pathLst>
            </a:custGeom>
            <a:ln w="6096">
              <a:solidFill>
                <a:srgbClr val="BCBC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780275"/>
              <a:ext cx="11231880" cy="3175"/>
            </a:xfrm>
            <a:custGeom>
              <a:avLst/>
              <a:gdLst/>
              <a:ahLst/>
              <a:cxnLst/>
              <a:rect l="l" t="t" r="r" b="b"/>
              <a:pathLst>
                <a:path w="11231880" h="3175">
                  <a:moveTo>
                    <a:pt x="11231880" y="0"/>
                  </a:moveTo>
                  <a:lnTo>
                    <a:pt x="0" y="0"/>
                  </a:lnTo>
                  <a:lnTo>
                    <a:pt x="0" y="2806"/>
                  </a:lnTo>
                  <a:lnTo>
                    <a:pt x="11231880" y="2806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8E4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523988" y="3630167"/>
            <a:ext cx="1836420" cy="142875"/>
          </a:xfrm>
          <a:custGeom>
            <a:avLst/>
            <a:gdLst/>
            <a:ahLst/>
            <a:cxnLst/>
            <a:rect l="l" t="t" r="r" b="b"/>
            <a:pathLst>
              <a:path w="1836420" h="142875">
                <a:moveTo>
                  <a:pt x="1836420" y="0"/>
                </a:moveTo>
                <a:lnTo>
                  <a:pt x="1836420" y="142747"/>
                </a:lnTo>
                <a:lnTo>
                  <a:pt x="0" y="142747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9423" y="3630167"/>
            <a:ext cx="1836420" cy="142875"/>
          </a:xfrm>
          <a:custGeom>
            <a:avLst/>
            <a:gdLst/>
            <a:ahLst/>
            <a:cxnLst/>
            <a:rect l="l" t="t" r="r" b="b"/>
            <a:pathLst>
              <a:path w="1836420" h="142875">
                <a:moveTo>
                  <a:pt x="1836420" y="0"/>
                </a:moveTo>
                <a:lnTo>
                  <a:pt x="1836420" y="142747"/>
                </a:lnTo>
                <a:lnTo>
                  <a:pt x="0" y="142747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444" y="3630167"/>
            <a:ext cx="1834514" cy="142875"/>
          </a:xfrm>
          <a:custGeom>
            <a:avLst/>
            <a:gdLst/>
            <a:ahLst/>
            <a:cxnLst/>
            <a:rect l="l" t="t" r="r" b="b"/>
            <a:pathLst>
              <a:path w="1834514" h="142875">
                <a:moveTo>
                  <a:pt x="1834388" y="0"/>
                </a:moveTo>
                <a:lnTo>
                  <a:pt x="1834388" y="142747"/>
                </a:lnTo>
                <a:lnTo>
                  <a:pt x="0" y="142747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3783" y="3630167"/>
            <a:ext cx="1836420" cy="142875"/>
          </a:xfrm>
          <a:custGeom>
            <a:avLst/>
            <a:gdLst/>
            <a:ahLst/>
            <a:cxnLst/>
            <a:rect l="l" t="t" r="r" b="b"/>
            <a:pathLst>
              <a:path w="1836420" h="142875">
                <a:moveTo>
                  <a:pt x="1836420" y="0"/>
                </a:moveTo>
                <a:lnTo>
                  <a:pt x="1836420" y="142747"/>
                </a:lnTo>
                <a:lnTo>
                  <a:pt x="0" y="142747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8552" y="3630167"/>
            <a:ext cx="1834514" cy="142875"/>
          </a:xfrm>
          <a:custGeom>
            <a:avLst/>
            <a:gdLst/>
            <a:ahLst/>
            <a:cxnLst/>
            <a:rect l="l" t="t" r="r" b="b"/>
            <a:pathLst>
              <a:path w="1834515" h="142875">
                <a:moveTo>
                  <a:pt x="1834388" y="0"/>
                </a:moveTo>
                <a:lnTo>
                  <a:pt x="1834388" y="142747"/>
                </a:lnTo>
                <a:lnTo>
                  <a:pt x="0" y="142747"/>
                </a:lnTo>
                <a:lnTo>
                  <a:pt x="0" y="0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3865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105"/>
              </a:spcBef>
            </a:pPr>
            <a:r>
              <a:rPr sz="3200" spc="-60" dirty="0">
                <a:solidFill>
                  <a:srgbClr val="404040"/>
                </a:solidFill>
                <a:latin typeface="Cambria"/>
                <a:cs typeface="Cambria"/>
              </a:rPr>
              <a:t>Our</a:t>
            </a:r>
            <a:r>
              <a:rPr sz="3200" spc="-254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3200" spc="-85" dirty="0">
                <a:solidFill>
                  <a:srgbClr val="404040"/>
                </a:solidFill>
                <a:latin typeface="Cambria"/>
                <a:cs typeface="Cambria"/>
              </a:rPr>
              <a:t>Commitment: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276" y="1981200"/>
            <a:ext cx="1475740" cy="1477010"/>
            <a:chOff x="684276" y="1981200"/>
            <a:chExt cx="1475740" cy="14770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76" y="1981200"/>
              <a:ext cx="1475232" cy="1476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72" y="2375915"/>
              <a:ext cx="624840" cy="62636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80253" y="4157632"/>
            <a:ext cx="1926589" cy="179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316865" indent="-1270" algn="ctr">
              <a:lnSpc>
                <a:spcPct val="1121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Closer </a:t>
            </a:r>
            <a:r>
              <a:rPr sz="1400" b="1" spc="-20" dirty="0">
                <a:solidFill>
                  <a:srgbClr val="404040"/>
                </a:solidFill>
                <a:latin typeface="Cambria"/>
                <a:cs typeface="Cambria"/>
              </a:rPr>
              <a:t>Communication</a:t>
            </a:r>
            <a:endParaRPr sz="1400" dirty="0">
              <a:latin typeface="Cambria"/>
              <a:cs typeface="Cambria"/>
            </a:endParaRPr>
          </a:p>
          <a:p>
            <a:pPr marL="12065" marR="5080" indent="-3175" algn="just">
              <a:lnSpc>
                <a:spcPct val="90000"/>
              </a:lnSpc>
              <a:spcBef>
                <a:spcPts val="1055"/>
              </a:spcBef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Continuous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comunication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customer</a:t>
            </a:r>
            <a:r>
              <a:rPr lang="en-US" sz="1400" spc="-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,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providing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feedback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all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issues</a:t>
            </a:r>
            <a:r>
              <a:rPr sz="1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1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suggestions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improve</a:t>
            </a:r>
            <a:r>
              <a:rPr sz="14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process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23616" y="1981200"/>
            <a:ext cx="1477010" cy="1477010"/>
            <a:chOff x="3023616" y="1981200"/>
            <a:chExt cx="1477010" cy="147701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3616" y="1981200"/>
              <a:ext cx="1476756" cy="14767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8332" y="2375915"/>
              <a:ext cx="687324" cy="6873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885419" y="4065777"/>
            <a:ext cx="1786255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05" marR="422909" indent="1270" algn="ctr">
              <a:lnSpc>
                <a:spcPct val="1121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Continuous </a:t>
            </a:r>
            <a:r>
              <a:rPr sz="1400" b="1" spc="-20" dirty="0">
                <a:solidFill>
                  <a:srgbClr val="404040"/>
                </a:solidFill>
                <a:latin typeface="Cambria"/>
                <a:cs typeface="Cambria"/>
              </a:rPr>
              <a:t>Evalutation</a:t>
            </a:r>
            <a:endParaRPr sz="1400" dirty="0">
              <a:latin typeface="Cambria"/>
              <a:cs typeface="Cambria"/>
            </a:endParaRPr>
          </a:p>
          <a:p>
            <a:pPr marL="12700" marR="5080" indent="-1905" algn="just">
              <a:lnSpc>
                <a:spcPct val="89300"/>
              </a:lnSpc>
              <a:spcBef>
                <a:spcPts val="1150"/>
              </a:spcBef>
            </a:pP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Standardize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staff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quality control</a:t>
            </a:r>
            <a:r>
              <a:rPr lang="en-US" sz="1400" spc="-1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through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training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follow-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up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training matrix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64479" y="1981200"/>
            <a:ext cx="1475740" cy="1477010"/>
            <a:chOff x="5364479" y="1981200"/>
            <a:chExt cx="1475740" cy="147701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4479" y="1981200"/>
              <a:ext cx="1475231" cy="14767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7671" y="2375915"/>
              <a:ext cx="687324" cy="68732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558154" y="4065777"/>
            <a:ext cx="9912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Supervision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47564" y="4542485"/>
            <a:ext cx="1865502" cy="123063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5720" marR="38735" algn="just">
              <a:lnSpc>
                <a:spcPct val="89400"/>
              </a:lnSpc>
              <a:spcBef>
                <a:spcPts val="284"/>
              </a:spcBef>
            </a:pPr>
            <a:r>
              <a:rPr sz="1400" spc="-10" dirty="0">
                <a:latin typeface="Calibri"/>
                <a:cs typeface="Calibri"/>
              </a:rPr>
              <a:t>Supervisor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100% </a:t>
            </a:r>
            <a:r>
              <a:rPr sz="1400" spc="-10" dirty="0">
                <a:latin typeface="Calibri"/>
                <a:cs typeface="Calibri"/>
              </a:rPr>
              <a:t>dedicated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personnel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at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shift.</a:t>
            </a:r>
            <a:endParaRPr sz="1400" dirty="0">
              <a:latin typeface="Calibri"/>
              <a:cs typeface="Calibri"/>
            </a:endParaRPr>
          </a:p>
          <a:p>
            <a:pPr marL="12065" marR="5080" algn="just">
              <a:lnSpc>
                <a:spcPts val="1500"/>
              </a:lnSpc>
              <a:spcBef>
                <a:spcPts val="320"/>
              </a:spcBef>
            </a:pPr>
            <a:r>
              <a:rPr sz="1400" spc="-45" dirty="0">
                <a:latin typeface="Calibri"/>
                <a:cs typeface="Calibri"/>
              </a:rPr>
              <a:t>To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ensure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compliance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spc="-10" dirty="0">
                <a:latin typeface="Calibri"/>
                <a:cs typeface="Calibri"/>
              </a:rPr>
              <a:t>rates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assurance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quality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standards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03819" y="1981200"/>
            <a:ext cx="1477010" cy="1477010"/>
            <a:chOff x="7703819" y="1981200"/>
            <a:chExt cx="1477010" cy="1477010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3819" y="1981200"/>
              <a:ext cx="1476755" cy="14767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5967" y="2450591"/>
              <a:ext cx="568451" cy="56845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555418" y="3927400"/>
            <a:ext cx="1773555" cy="1250983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Risk</a:t>
            </a:r>
            <a:r>
              <a:rPr sz="1400" b="1" spc="-8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Mitigation</a:t>
            </a:r>
            <a:endParaRPr sz="1400" dirty="0">
              <a:latin typeface="Cambria"/>
              <a:cs typeface="Cambria"/>
            </a:endParaRPr>
          </a:p>
          <a:p>
            <a:pPr marL="12700" marR="5080" indent="635" algn="just">
              <a:lnSpc>
                <a:spcPts val="1500"/>
              </a:lnSpc>
              <a:spcBef>
                <a:spcPts val="1075"/>
              </a:spcBef>
            </a:pPr>
            <a:r>
              <a:rPr sz="1400" spc="-10" dirty="0">
                <a:latin typeface="Calibri"/>
                <a:cs typeface="Calibri"/>
              </a:rPr>
              <a:t>Evaluate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working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methods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mitigate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potential </a:t>
            </a:r>
            <a:r>
              <a:rPr sz="1400" dirty="0">
                <a:latin typeface="Calibri"/>
                <a:cs typeface="Calibri"/>
              </a:rPr>
              <a:t>leakage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hazards</a:t>
            </a:r>
            <a:r>
              <a:rPr lang="en-US" sz="1400" spc="-20" dirty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044683" y="1981200"/>
            <a:ext cx="1475740" cy="1477010"/>
            <a:chOff x="10044683" y="1981200"/>
            <a:chExt cx="1475740" cy="147701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4683" y="1981200"/>
              <a:ext cx="1475231" cy="14767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7875" y="2375915"/>
              <a:ext cx="687324" cy="68732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877932" y="4065777"/>
            <a:ext cx="1895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Daily</a:t>
            </a:r>
            <a:r>
              <a:rPr sz="1400" b="1" spc="-30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400" b="1" spc="-25" dirty="0">
                <a:solidFill>
                  <a:srgbClr val="404040"/>
                </a:solidFill>
                <a:latin typeface="Cambria"/>
                <a:cs typeface="Cambria"/>
              </a:rPr>
              <a:t>Tracking</a:t>
            </a:r>
            <a:r>
              <a:rPr sz="1400" b="1" spc="-3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mbria"/>
                <a:cs typeface="Cambria"/>
              </a:rPr>
              <a:t>Records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38384" y="4540377"/>
            <a:ext cx="1707514" cy="8034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-1270" algn="just">
              <a:lnSpc>
                <a:spcPct val="89000"/>
              </a:lnSpc>
              <a:spcBef>
                <a:spcPts val="285"/>
              </a:spcBef>
            </a:pPr>
            <a:r>
              <a:rPr lang="en-US" sz="1400" spc="-10" dirty="0">
                <a:latin typeface="Calibri"/>
                <a:cs typeface="Calibri"/>
              </a:rPr>
              <a:t>Deliver reports, graphs and findings, according the customer requirements.</a:t>
            </a:r>
            <a:endParaRPr sz="1400" dirty="0">
              <a:latin typeface="Calibri"/>
              <a:cs typeface="Calibri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6F8BCE8-20FD-27E1-0BBC-840E9B8EA53E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0CE860A3-253E-2B40-000B-84E796DC95D8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76400" y="1204135"/>
            <a:ext cx="9144000" cy="1143133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At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Stamp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Quality,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offer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wide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complementary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services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designed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support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infrastructure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clients.</a:t>
            </a:r>
            <a:endParaRPr lang="en-US" sz="1800" spc="-10" dirty="0">
              <a:latin typeface="Calibri"/>
              <a:cs typeface="Calibri"/>
            </a:endParaRPr>
          </a:p>
          <a:p>
            <a:pPr marL="12700" marR="5080">
              <a:lnSpc>
                <a:spcPct val="80000"/>
              </a:lnSpc>
              <a:spcBef>
                <a:spcPts val="530"/>
              </a:spcBef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5"/>
              </a:lnSpc>
              <a:spcBef>
                <a:spcPts val="570"/>
              </a:spcBef>
            </a:pPr>
            <a:r>
              <a:rPr sz="1800" dirty="0">
                <a:latin typeface="Calibri"/>
                <a:cs typeface="Calibri"/>
              </a:rPr>
              <a:t>Our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services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include: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8756" y="2544550"/>
            <a:ext cx="2336547" cy="1785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100"/>
              </a:spcBef>
            </a:pPr>
            <a:r>
              <a:rPr lang="en-US" sz="1800" b="1" spc="-35" dirty="0">
                <a:latin typeface="Calibri"/>
                <a:cs typeface="Calibri"/>
              </a:rPr>
              <a:t>Housekeeping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Services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9800"/>
              </a:lnSpc>
              <a:spcBef>
                <a:spcPts val="1145"/>
              </a:spcBef>
            </a:pPr>
            <a:r>
              <a:rPr sz="1400" spc="-10" dirty="0">
                <a:latin typeface="Calibri"/>
                <a:cs typeface="Calibri"/>
              </a:rPr>
              <a:t>Professional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cleaning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solutions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industrial,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office,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comercial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areas.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ensure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safe,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hygienic,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organized environment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promotes productivity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well-being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6111" y="2544550"/>
            <a:ext cx="2416810" cy="128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Office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Supplies</a:t>
            </a:r>
            <a:endParaRPr sz="1800" dirty="0">
              <a:latin typeface="Calibri"/>
              <a:cs typeface="Calibri"/>
            </a:endParaRPr>
          </a:p>
          <a:p>
            <a:pPr marL="12700" marR="5080" indent="635" algn="just">
              <a:lnSpc>
                <a:spcPct val="100000"/>
              </a:lnSpc>
              <a:spcBef>
                <a:spcPts val="1010"/>
              </a:spcBef>
            </a:pPr>
            <a:r>
              <a:rPr sz="1400" spc="-10" dirty="0">
                <a:latin typeface="Calibri"/>
                <a:cs typeface="Calibri"/>
              </a:rPr>
              <a:t>Comprehensive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supply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stationery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office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materials</a:t>
            </a:r>
            <a:r>
              <a:rPr sz="1400" spc="-25" dirty="0">
                <a:latin typeface="Calibri"/>
                <a:cs typeface="Calibri"/>
              </a:rPr>
              <a:t> to </a:t>
            </a:r>
            <a:r>
              <a:rPr sz="1400" dirty="0">
                <a:latin typeface="Calibri"/>
                <a:cs typeface="Calibri"/>
              </a:rPr>
              <a:t>keep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your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administrative operations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running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efficiently.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6587" y="2544550"/>
            <a:ext cx="3033778" cy="11766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lang="en-US" b="1" dirty="0">
                <a:latin typeface="Calibri"/>
                <a:cs typeface="Calibri"/>
              </a:rPr>
              <a:t>Civil </a:t>
            </a:r>
            <a:r>
              <a:rPr lang="en-US" b="1" spc="-20" dirty="0">
                <a:latin typeface="Calibri"/>
                <a:cs typeface="Calibri"/>
              </a:rPr>
              <a:t>Sector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lang="en-US" sz="1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We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carry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construction, </a:t>
            </a:r>
            <a:r>
              <a:rPr sz="1400" dirty="0">
                <a:latin typeface="Calibri"/>
                <a:cs typeface="Calibri"/>
              </a:rPr>
              <a:t>remodeling,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maintenance </a:t>
            </a:r>
            <a:r>
              <a:rPr sz="1400" dirty="0">
                <a:latin typeface="Calibri"/>
                <a:cs typeface="Calibri"/>
              </a:rPr>
              <a:t>projects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focus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quality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safety.</a:t>
            </a:r>
            <a:r>
              <a:rPr sz="1400" spc="-35" dirty="0">
                <a:latin typeface="Calibri"/>
                <a:cs typeface="Calibri"/>
              </a:rPr>
              <a:t> 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1769" y="3814101"/>
            <a:ext cx="336475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dirty="0">
                <a:latin typeface="Calibri"/>
                <a:cs typeface="Calibri"/>
              </a:rPr>
              <a:t>Office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production</a:t>
            </a:r>
            <a:r>
              <a:rPr sz="1400" spc="-20" dirty="0">
                <a:latin typeface="Calibri"/>
                <a:cs typeface="Calibri"/>
              </a:rPr>
              <a:t> area</a:t>
            </a:r>
            <a:endParaRPr sz="1400" dirty="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remodeling</a:t>
            </a:r>
            <a:endParaRPr sz="1400" dirty="0">
              <a:latin typeface="Calibri"/>
              <a:cs typeface="Calibri"/>
            </a:endParaRPr>
          </a:p>
          <a:p>
            <a:pPr marL="298450" marR="640080" indent="-28575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latin typeface="Calibri"/>
                <a:cs typeface="Calibri"/>
              </a:rPr>
              <a:t>Drywall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panel installations</a:t>
            </a:r>
            <a:endParaRPr sz="1400" dirty="0">
              <a:latin typeface="Calibri"/>
              <a:cs typeface="Calibri"/>
            </a:endParaRPr>
          </a:p>
          <a:p>
            <a:pPr marL="298450" marR="93345" indent="-28575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latin typeface="Calibri"/>
                <a:cs typeface="Calibri"/>
              </a:rPr>
              <a:t>Construction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maintenance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industrial </a:t>
            </a:r>
            <a:r>
              <a:rPr sz="1400" dirty="0">
                <a:latin typeface="Calibri"/>
                <a:cs typeface="Calibri"/>
              </a:rPr>
              <a:t>floors,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lang="en-US" sz="1400" dirty="0">
                <a:latin typeface="Calibri"/>
                <a:cs typeface="Calibri"/>
              </a:rPr>
              <a:t>including</a:t>
            </a:r>
            <a:r>
              <a:rPr lang="en-US" sz="1400" spc="-50" dirty="0">
                <a:latin typeface="Calibri"/>
                <a:cs typeface="Calibri"/>
              </a:rPr>
              <a:t> </a:t>
            </a:r>
            <a:r>
              <a:rPr lang="en-US" sz="1400" spc="-20" dirty="0">
                <a:latin typeface="Calibri"/>
                <a:cs typeface="Calibri"/>
              </a:rPr>
              <a:t>epoxy </a:t>
            </a:r>
            <a:r>
              <a:rPr lang="en-US" sz="1400" dirty="0">
                <a:latin typeface="Calibri"/>
                <a:cs typeface="Calibri"/>
              </a:rPr>
              <a:t>coatings</a:t>
            </a:r>
            <a:r>
              <a:rPr lang="en-US"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Surface treatments.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94630" y="4548609"/>
            <a:ext cx="2036445" cy="2002789"/>
            <a:chOff x="1094987" y="3916679"/>
            <a:chExt cx="2036445" cy="200278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4987" y="5477241"/>
              <a:ext cx="2036077" cy="4420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138" y="3916679"/>
              <a:ext cx="2020062" cy="156438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875081" y="4630651"/>
            <a:ext cx="2037080" cy="1771014"/>
            <a:chOff x="8544300" y="3916679"/>
            <a:chExt cx="2037080" cy="1771014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4300" y="5294370"/>
              <a:ext cx="2036836" cy="3927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3450" y="3916679"/>
              <a:ext cx="2020824" cy="138150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371439" y="5225619"/>
            <a:ext cx="1756346" cy="1664807"/>
            <a:chOff x="4897367" y="5106161"/>
            <a:chExt cx="2036445" cy="1751964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7367" y="6703160"/>
              <a:ext cx="2036077" cy="1548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6518" y="5106161"/>
              <a:ext cx="2020062" cy="1600962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4198415" y="2895450"/>
            <a:ext cx="0" cy="3701415"/>
          </a:xfrm>
          <a:custGeom>
            <a:avLst/>
            <a:gdLst/>
            <a:ahLst/>
            <a:cxnLst/>
            <a:rect l="l" t="t" r="r" b="b"/>
            <a:pathLst>
              <a:path h="3701415">
                <a:moveTo>
                  <a:pt x="0" y="0"/>
                </a:moveTo>
                <a:lnTo>
                  <a:pt x="0" y="3700792"/>
                </a:lnTo>
              </a:path>
            </a:pathLst>
          </a:custGeom>
          <a:ln w="9906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62998" y="3024736"/>
            <a:ext cx="0" cy="3701415"/>
          </a:xfrm>
          <a:custGeom>
            <a:avLst/>
            <a:gdLst/>
            <a:ahLst/>
            <a:cxnLst/>
            <a:rect l="l" t="t" r="r" b="b"/>
            <a:pathLst>
              <a:path h="3701415">
                <a:moveTo>
                  <a:pt x="0" y="0"/>
                </a:moveTo>
                <a:lnTo>
                  <a:pt x="0" y="3700792"/>
                </a:lnTo>
              </a:path>
            </a:pathLst>
          </a:custGeom>
          <a:ln w="9906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F149BBD-DAE4-11C9-E247-3F43DC1D9BFC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5278E7F-D5AE-1543-3CB9-8AB7615C30D0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B6A49E4-4C97-A008-2D3E-EFCD12DEBF9A}"/>
              </a:ext>
            </a:extLst>
          </p:cNvPr>
          <p:cNvSpPr txBox="1"/>
          <p:nvPr/>
        </p:nvSpPr>
        <p:spPr>
          <a:xfrm>
            <a:off x="2247900" y="237413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 Narrow" panose="020B0606020202030204" pitchFamily="34" charset="0"/>
              </a:rPr>
              <a:t>Services offered by Stamp Quality</a:t>
            </a:r>
            <a:endParaRPr lang="en-US" sz="4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3502" y="4041877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Sale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Cleaning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Supplies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6853" y="1493124"/>
            <a:ext cx="20745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Personal Protective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Equipment (PPE)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6428" y="1493124"/>
            <a:ext cx="150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Private</a:t>
            </a:r>
            <a:r>
              <a:rPr sz="1800"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Security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5508" y="4041877"/>
            <a:ext cx="2432685" cy="14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sz="1800" b="1" dirty="0">
                <a:latin typeface="Calibri"/>
                <a:cs typeface="Calibri"/>
              </a:rPr>
              <a:t>lacksmith </a:t>
            </a:r>
            <a:r>
              <a:rPr lang="en-US" b="1" dirty="0">
                <a:latin typeface="Calibri"/>
                <a:cs typeface="Calibri"/>
              </a:rPr>
              <a:t>S</a:t>
            </a:r>
            <a:r>
              <a:rPr lang="en-US" sz="1800" b="1" dirty="0">
                <a:latin typeface="Calibri"/>
                <a:cs typeface="Calibri"/>
              </a:rPr>
              <a:t>ervices</a:t>
            </a:r>
          </a:p>
          <a:p>
            <a:pPr marR="7620" algn="ctr">
              <a:lnSpc>
                <a:spcPct val="100000"/>
              </a:lnSpc>
              <a:spcBef>
                <a:spcPts val="100"/>
              </a:spcBef>
            </a:pPr>
            <a:endParaRPr lang="en-US" sz="1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434"/>
              </a:spcBef>
            </a:pPr>
            <a:r>
              <a:rPr lang="en-US" sz="1400" dirty="0">
                <a:latin typeface="Calibri"/>
                <a:cs typeface="Calibri"/>
              </a:rPr>
              <a:t>Design and manufacture of metal structures, gates, railings, and custom projects with high durability and precision.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248" y="2132189"/>
            <a:ext cx="2439670" cy="937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635" algn="just">
              <a:lnSpc>
                <a:spcPct val="996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Professional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security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personnel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surveillance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dirty="0">
                <a:latin typeface="Calibri"/>
                <a:cs typeface="Calibri"/>
              </a:rPr>
              <a:t>protect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your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facilities,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assets,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personnel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1227" y="2495408"/>
            <a:ext cx="2184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just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Supply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certified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safety </a:t>
            </a:r>
            <a:r>
              <a:rPr sz="1400" dirty="0">
                <a:latin typeface="Calibri"/>
                <a:cs typeface="Calibri"/>
              </a:rPr>
              <a:t>equipment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ensure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worker protection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compliance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 </a:t>
            </a:r>
            <a:r>
              <a:rPr sz="1400" dirty="0">
                <a:latin typeface="Calibri"/>
                <a:cs typeface="Calibri"/>
              </a:rPr>
              <a:t>current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regulations.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926" y="4642577"/>
            <a:ext cx="23895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n-US" sz="1400" dirty="0">
                <a:latin typeface="Calibri"/>
                <a:cs typeface="Calibri"/>
              </a:rPr>
              <a:t>Distribution of cleaning products and materials tailored to industrial, commercial, and office needs.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6753" y="6160367"/>
            <a:ext cx="9580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6095" marR="5080" indent="-30340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Our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trusted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partner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solutions,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companies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maintain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safe, efficient,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high-</a:t>
            </a:r>
            <a:r>
              <a:rPr sz="1800" dirty="0">
                <a:latin typeface="Calibri"/>
                <a:cs typeface="Calibri"/>
              </a:rPr>
              <a:t>quality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64354" y="1741283"/>
            <a:ext cx="2432050" cy="2043568"/>
            <a:chOff x="3220209" y="875538"/>
            <a:chExt cx="2636520" cy="24714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0209" y="2802634"/>
              <a:ext cx="2636525" cy="5438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9356" y="875538"/>
              <a:ext cx="2620518" cy="193090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041129" y="1741283"/>
            <a:ext cx="2515361" cy="2043180"/>
            <a:chOff x="8714230" y="875538"/>
            <a:chExt cx="2902585" cy="185038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4230" y="2314944"/>
              <a:ext cx="2902460" cy="4104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3376" y="875538"/>
              <a:ext cx="2886455" cy="144322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372792" y="4147199"/>
            <a:ext cx="2417290" cy="2459720"/>
            <a:chOff x="3298697" y="4254805"/>
            <a:chExt cx="2657095" cy="22092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8697" y="5003291"/>
              <a:ext cx="2609850" cy="14607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1088" y="4254805"/>
              <a:ext cx="2584704" cy="143560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9055235" y="4147199"/>
            <a:ext cx="2501147" cy="3091801"/>
            <a:chOff x="8985504" y="3613403"/>
            <a:chExt cx="2540635" cy="32448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5504" y="5220458"/>
              <a:ext cx="2540507" cy="16375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9220" y="3613403"/>
              <a:ext cx="2515361" cy="1615439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 flipH="1">
            <a:off x="6060441" y="989941"/>
            <a:ext cx="45719" cy="5029859"/>
          </a:xfrm>
          <a:custGeom>
            <a:avLst/>
            <a:gdLst/>
            <a:ahLst/>
            <a:cxnLst/>
            <a:rect l="l" t="t" r="r" b="b"/>
            <a:pathLst>
              <a:path w="7620" h="5391150">
                <a:moveTo>
                  <a:pt x="7238" y="0"/>
                </a:moveTo>
                <a:lnTo>
                  <a:pt x="0" y="5390870"/>
                </a:lnTo>
              </a:path>
            </a:pathLst>
          </a:custGeom>
          <a:ln w="9906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FD4BA52-B707-BCA5-C0F8-AB0765D77A05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A1A642A-BBB5-FEE9-D236-B1810CADB88E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5CAE3C6-C3ED-C436-7A4B-F1A169E32715}"/>
              </a:ext>
            </a:extLst>
          </p:cNvPr>
          <p:cNvSpPr txBox="1"/>
          <p:nvPr/>
        </p:nvSpPr>
        <p:spPr>
          <a:xfrm>
            <a:off x="2247900" y="237413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 Narrow" panose="020B0606020202030204" pitchFamily="34" charset="0"/>
              </a:rPr>
              <a:t>Services offered by Stamp Quality</a:t>
            </a:r>
            <a:endParaRPr lang="en-US" sz="4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836" y="1690107"/>
            <a:ext cx="31982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 marR="5080" indent="-7620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00000"/>
                </a:solidFill>
                <a:latin typeface="Calibri"/>
                <a:cs typeface="Calibri"/>
              </a:rPr>
              <a:t>Executive</a:t>
            </a:r>
            <a:r>
              <a:rPr lang="en-US" sz="1800" b="1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0000"/>
                </a:solidFill>
                <a:latin typeface="Calibri"/>
                <a:cs typeface="Calibri"/>
              </a:rPr>
              <a:t>Transportation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Services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51432" y="3589093"/>
            <a:ext cx="3763771" cy="3143168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1090"/>
              </a:spcBef>
            </a:pPr>
            <a:r>
              <a:rPr lang="en-US" sz="1800" b="1" dirty="0">
                <a:latin typeface="Calibri"/>
                <a:cs typeface="Calibri"/>
              </a:rPr>
              <a:t>Personnel Staffing Recruitment</a:t>
            </a:r>
          </a:p>
          <a:p>
            <a:pPr marL="91440" algn="just">
              <a:lnSpc>
                <a:spcPct val="100000"/>
              </a:lnSpc>
              <a:spcBef>
                <a:spcPts val="1090"/>
              </a:spcBef>
            </a:pPr>
            <a:r>
              <a:rPr sz="1400" dirty="0">
                <a:latin typeface="Calibri"/>
                <a:cs typeface="Calibri"/>
              </a:rPr>
              <a:t>We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offer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comprehensive recruitment,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selection,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evaluation </a:t>
            </a:r>
            <a:r>
              <a:rPr sz="1400" dirty="0">
                <a:latin typeface="Calibri"/>
                <a:cs typeface="Calibri"/>
              </a:rPr>
              <a:t>service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both </a:t>
            </a:r>
            <a:r>
              <a:rPr sz="1400" spc="-10" dirty="0">
                <a:latin typeface="Calibri"/>
                <a:cs typeface="Calibri"/>
              </a:rPr>
              <a:t>operational</a:t>
            </a:r>
            <a:r>
              <a:rPr sz="1400" dirty="0">
                <a:latin typeface="Calibri"/>
                <a:cs typeface="Calibri"/>
              </a:rPr>
              <a:t> 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administrative positions.</a:t>
            </a:r>
            <a:endParaRPr sz="1400" dirty="0">
              <a:latin typeface="Calibri"/>
              <a:cs typeface="Calibri"/>
            </a:endParaRPr>
          </a:p>
          <a:p>
            <a:pPr marL="298450" marR="678815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endParaRPr lang="en-US" sz="1400" spc="-10" dirty="0">
              <a:latin typeface="Calibri"/>
              <a:cs typeface="Calibri"/>
            </a:endParaRPr>
          </a:p>
          <a:p>
            <a:pPr marL="298450" marR="678815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latin typeface="Calibri"/>
                <a:cs typeface="Calibri"/>
              </a:rPr>
              <a:t>Administration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interpretation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psychometric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test.</a:t>
            </a:r>
            <a:endParaRPr sz="1400" dirty="0">
              <a:latin typeface="Calibri"/>
              <a:cs typeface="Calibri"/>
            </a:endParaRPr>
          </a:p>
          <a:p>
            <a:pPr marL="298450" marR="5080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400" spc="-10" dirty="0">
                <a:latin typeface="Calibri"/>
                <a:cs typeface="Calibri"/>
              </a:rPr>
              <a:t>Structured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competency- </a:t>
            </a: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interviews.</a:t>
            </a:r>
            <a:endParaRPr sz="1400" dirty="0">
              <a:latin typeface="Calibri"/>
              <a:cs typeface="Calibri"/>
            </a:endParaRPr>
          </a:p>
          <a:p>
            <a:pPr marL="298450" marR="46990" indent="-285750" algn="just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latin typeface="Calibri"/>
                <a:cs typeface="Calibri"/>
              </a:rPr>
              <a:t>Selection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candidates according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client’s required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profile.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ensure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recruitment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reliable, </a:t>
            </a:r>
            <a:r>
              <a:rPr sz="1400" dirty="0">
                <a:latin typeface="Calibri"/>
                <a:cs typeface="Calibri"/>
              </a:rPr>
              <a:t>skilled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candidates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align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company´s organizational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culture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job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requirements.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1285947"/>
            <a:ext cx="7620" cy="5391150"/>
          </a:xfrm>
          <a:custGeom>
            <a:avLst/>
            <a:gdLst/>
            <a:ahLst/>
            <a:cxnLst/>
            <a:rect l="l" t="t" r="r" b="b"/>
            <a:pathLst>
              <a:path w="7620" h="5391150">
                <a:moveTo>
                  <a:pt x="7239" y="0"/>
                </a:moveTo>
                <a:lnTo>
                  <a:pt x="0" y="5390870"/>
                </a:lnTo>
              </a:path>
            </a:pathLst>
          </a:custGeom>
          <a:ln w="9906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9836" y="2304571"/>
            <a:ext cx="3198223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just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Calibri"/>
                <a:cs typeface="Calibri"/>
              </a:rPr>
              <a:t>We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provide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safe,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punctual,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comfortable transportation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for </a:t>
            </a:r>
            <a:r>
              <a:rPr sz="1400" spc="-10" dirty="0">
                <a:latin typeface="Calibri"/>
                <a:cs typeface="Calibri"/>
              </a:rPr>
              <a:t>executive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personnel,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ensuring professionalism,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discretion,</a:t>
            </a:r>
            <a:r>
              <a:rPr sz="1400" spc="-25" dirty="0">
                <a:latin typeface="Calibri"/>
                <a:cs typeface="Calibri"/>
              </a:rPr>
              <a:t> and </a:t>
            </a:r>
            <a:r>
              <a:rPr sz="1400" dirty="0">
                <a:latin typeface="Calibri"/>
                <a:cs typeface="Calibri"/>
              </a:rPr>
              <a:t>realiability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every</a:t>
            </a:r>
            <a:r>
              <a:rPr sz="1400" spc="-30" dirty="0">
                <a:latin typeface="Calibri"/>
                <a:cs typeface="Calibri"/>
              </a:rPr>
              <a:t> transfer.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spc="-10" dirty="0">
                <a:latin typeface="Calibri"/>
                <a:cs typeface="Calibri"/>
              </a:rPr>
              <a:t>complete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logistic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plan</a:t>
            </a:r>
            <a:r>
              <a:rPr sz="1400" spc="-25" dirty="0">
                <a:latin typeface="Calibri"/>
                <a:cs typeface="Calibri"/>
              </a:rPr>
              <a:t> is </a:t>
            </a:r>
            <a:r>
              <a:rPr sz="1400" dirty="0">
                <a:latin typeface="Calibri"/>
                <a:cs typeface="Calibri"/>
              </a:rPr>
              <a:t>developed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each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client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guarantee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efficient routes, </a:t>
            </a:r>
            <a:r>
              <a:rPr sz="1400" dirty="0">
                <a:latin typeface="Calibri"/>
                <a:cs typeface="Calibri"/>
              </a:rPr>
              <a:t>optimal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scheduling,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 </a:t>
            </a:r>
            <a:r>
              <a:rPr sz="1400" spc="-10" dirty="0">
                <a:latin typeface="Calibri"/>
                <a:cs typeface="Calibri"/>
              </a:rPr>
              <a:t>exceptional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service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experience.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12953" y="4249325"/>
            <a:ext cx="2872105" cy="2334895"/>
            <a:chOff x="1367783" y="3761232"/>
            <a:chExt cx="2872105" cy="2334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783" y="5580114"/>
              <a:ext cx="2871990" cy="5157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933" y="3761232"/>
              <a:ext cx="2855976" cy="18227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794866" y="1689990"/>
            <a:ext cx="2677160" cy="3199130"/>
            <a:chOff x="7906511" y="311658"/>
            <a:chExt cx="2677160" cy="31991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6511" y="1894332"/>
              <a:ext cx="2676905" cy="16162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0227" y="311658"/>
              <a:ext cx="2651760" cy="1591056"/>
            </a:xfrm>
            <a:prstGeom prst="rect">
              <a:avLst/>
            </a:prstGeom>
          </p:spPr>
        </p:pic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535DB26-0022-4663-8814-CD1B68A4733A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E9A67AC-C951-63E4-283B-34DED24A5231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376B0A-F6C0-DB29-BD88-DDB5B047B89C}"/>
              </a:ext>
            </a:extLst>
          </p:cNvPr>
          <p:cNvSpPr txBox="1"/>
          <p:nvPr/>
        </p:nvSpPr>
        <p:spPr>
          <a:xfrm>
            <a:off x="2247900" y="237413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 Narrow" panose="020B0606020202030204" pitchFamily="34" charset="0"/>
              </a:rPr>
              <a:t>Services offered by Stamp Quality</a:t>
            </a:r>
            <a:endParaRPr lang="en-US" sz="4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14182" y="1204009"/>
            <a:ext cx="8763635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280"/>
              </a:lnSpc>
              <a:spcBef>
                <a:spcPts val="100"/>
              </a:spcBef>
            </a:pPr>
            <a:r>
              <a:rPr lang="en-US" dirty="0">
                <a:latin typeface="Calibri"/>
                <a:cs typeface="Calibri"/>
              </a:rPr>
              <a:t>At Stamp Quality, we specialize in providing professional quality services that help our clients maintain high productions standards and ensure customer satisfaction.</a:t>
            </a:r>
          </a:p>
          <a:p>
            <a:pPr marL="12700" algn="just">
              <a:lnSpc>
                <a:spcPts val="2280"/>
              </a:lnSpc>
              <a:spcBef>
                <a:spcPts val="100"/>
              </a:spcBef>
            </a:pPr>
            <a:endParaRPr lang="en-US" dirty="0">
              <a:latin typeface="Calibri"/>
              <a:cs typeface="Calibri"/>
            </a:endParaRPr>
          </a:p>
          <a:p>
            <a:pPr marL="12700" algn="just">
              <a:lnSpc>
                <a:spcPts val="2280"/>
              </a:lnSpc>
              <a:spcBef>
                <a:spcPts val="100"/>
              </a:spcBef>
            </a:pPr>
            <a:r>
              <a:rPr lang="en-US" dirty="0">
                <a:latin typeface="Calibri"/>
                <a:cs typeface="Calibri"/>
              </a:rPr>
              <a:t>Our main services include: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3596" y="2570146"/>
            <a:ext cx="2419350" cy="122491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R="56515" algn="ctr">
              <a:lnSpc>
                <a:spcPct val="100000"/>
              </a:lnSpc>
              <a:spcBef>
                <a:spcPts val="1365"/>
              </a:spcBef>
            </a:pPr>
            <a:r>
              <a:rPr sz="1800" b="1" spc="-10" dirty="0">
                <a:latin typeface="Calibri"/>
                <a:cs typeface="Calibri"/>
              </a:rPr>
              <a:t>Sorting</a:t>
            </a:r>
            <a:endParaRPr sz="1800" dirty="0">
              <a:latin typeface="Calibri"/>
              <a:cs typeface="Calibri"/>
            </a:endParaRPr>
          </a:p>
          <a:p>
            <a:pPr marL="12065" marR="5080" algn="just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latin typeface="Calibri"/>
                <a:cs typeface="Calibri"/>
              </a:rPr>
              <a:t>Classifications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separations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-10" dirty="0">
                <a:latin typeface="Calibri"/>
                <a:cs typeface="Calibri"/>
              </a:rPr>
              <a:t>components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according </a:t>
            </a:r>
            <a:r>
              <a:rPr sz="1400" spc="-25" dirty="0">
                <a:latin typeface="Calibri"/>
                <a:cs typeface="Calibri"/>
              </a:rPr>
              <a:t>to </a:t>
            </a:r>
            <a:r>
              <a:rPr sz="1400" spc="-10" dirty="0">
                <a:latin typeface="Calibri"/>
                <a:cs typeface="Calibri"/>
              </a:rPr>
              <a:t>established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quality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criteria.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7927" y="2591403"/>
            <a:ext cx="2317115" cy="140081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50800" algn="ctr">
              <a:lnSpc>
                <a:spcPct val="100000"/>
              </a:lnSpc>
              <a:spcBef>
                <a:spcPts val="1195"/>
              </a:spcBef>
            </a:pPr>
            <a:r>
              <a:rPr sz="1800" b="1" spc="-10" dirty="0">
                <a:latin typeface="Calibri"/>
                <a:cs typeface="Calibri"/>
              </a:rPr>
              <a:t>Inspection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50"/>
              </a:spcBef>
            </a:pPr>
            <a:r>
              <a:rPr lang="en-US" sz="1400" dirty="0">
                <a:latin typeface="Calibri"/>
                <a:cs typeface="Calibri"/>
              </a:rPr>
              <a:t>Detailed visual and dimensional checks to identify nonconformities and ensure product quality.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7440" y="2577626"/>
            <a:ext cx="2245360" cy="127635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16205" algn="ctr">
              <a:lnSpc>
                <a:spcPct val="100000"/>
              </a:lnSpc>
              <a:spcBef>
                <a:spcPts val="1330"/>
              </a:spcBef>
            </a:pPr>
            <a:r>
              <a:rPr sz="1800" b="1" spc="-10" dirty="0">
                <a:latin typeface="Calibri"/>
                <a:cs typeface="Calibri"/>
              </a:rPr>
              <a:t>Rework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9400"/>
              </a:lnSpc>
              <a:spcBef>
                <a:spcPts val="970"/>
              </a:spcBef>
            </a:pPr>
            <a:r>
              <a:rPr sz="1400" spc="-10" dirty="0">
                <a:latin typeface="Calibri"/>
                <a:cs typeface="Calibri"/>
              </a:rPr>
              <a:t>Correction</a:t>
            </a:r>
            <a:r>
              <a:rPr sz="1400" dirty="0">
                <a:latin typeface="Calibri"/>
                <a:cs typeface="Calibri"/>
              </a:rPr>
              <a:t> 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reprocessing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dirty="0">
                <a:latin typeface="Calibri"/>
                <a:cs typeface="Calibri"/>
              </a:rPr>
              <a:t>parts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materials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meet </a:t>
            </a:r>
            <a:r>
              <a:rPr sz="1400" spc="-10" dirty="0">
                <a:latin typeface="Calibri"/>
                <a:cs typeface="Calibri"/>
              </a:rPr>
              <a:t>customer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specifications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46608" y="4568919"/>
            <a:ext cx="2578100" cy="2179320"/>
            <a:chOff x="1072894" y="4678679"/>
            <a:chExt cx="2578100" cy="21793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894" y="6412956"/>
              <a:ext cx="2577848" cy="4450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40" y="4678679"/>
              <a:ext cx="2561844" cy="173812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307428" y="4576540"/>
            <a:ext cx="2578100" cy="2171700"/>
            <a:chOff x="7633714" y="4686300"/>
            <a:chExt cx="2578100" cy="21717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14" y="6412957"/>
              <a:ext cx="2577848" cy="4450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2860" y="4686300"/>
              <a:ext cx="2561844" cy="173050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982822" y="4570443"/>
            <a:ext cx="2578100" cy="2178050"/>
            <a:chOff x="4309108" y="4680203"/>
            <a:chExt cx="2578100" cy="217805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9108" y="6384781"/>
              <a:ext cx="2577848" cy="4732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8254" y="4680203"/>
              <a:ext cx="2561844" cy="1708403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4572486" y="3117691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0"/>
                </a:moveTo>
                <a:lnTo>
                  <a:pt x="0" y="2060829"/>
                </a:lnTo>
              </a:path>
            </a:pathLst>
          </a:custGeom>
          <a:ln w="9906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73293" y="3058254"/>
            <a:ext cx="0" cy="2061210"/>
          </a:xfrm>
          <a:custGeom>
            <a:avLst/>
            <a:gdLst/>
            <a:ahLst/>
            <a:cxnLst/>
            <a:rect l="l" t="t" r="r" b="b"/>
            <a:pathLst>
              <a:path h="2061210">
                <a:moveTo>
                  <a:pt x="0" y="0"/>
                </a:moveTo>
                <a:lnTo>
                  <a:pt x="0" y="2060829"/>
                </a:lnTo>
              </a:path>
            </a:pathLst>
          </a:custGeom>
          <a:ln w="9906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B963B29-5BB6-C012-C1FE-F07113E160F5}"/>
              </a:ext>
            </a:extLst>
          </p:cNvPr>
          <p:cNvSpPr txBox="1"/>
          <p:nvPr/>
        </p:nvSpPr>
        <p:spPr>
          <a:xfrm>
            <a:off x="2247900" y="237413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Arial Narrow" panose="020B0606020202030204" pitchFamily="34" charset="0"/>
              </a:rPr>
              <a:t>Services offered by Stamp Quality</a:t>
            </a:r>
            <a:endParaRPr lang="en-US" sz="4400" b="1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858088D-6CDE-97F4-0B8B-FFC780116BF3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72E281E-E128-2CCA-0988-5E659287CFC7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6422" y="2837814"/>
            <a:ext cx="1102995" cy="6940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405"/>
              </a:spcBef>
            </a:pPr>
            <a:r>
              <a:rPr sz="2300" spc="-10" dirty="0">
                <a:latin typeface="Calibri"/>
                <a:cs typeface="Calibri"/>
              </a:rPr>
              <a:t>Personal </a:t>
            </a:r>
            <a:r>
              <a:rPr sz="2300" spc="-25" dirty="0">
                <a:latin typeface="Calibri"/>
                <a:cs typeface="Calibri"/>
              </a:rPr>
              <a:t>Selection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9628" y="1767776"/>
            <a:ext cx="316865" cy="318770"/>
            <a:chOff x="2869628" y="1767776"/>
            <a:chExt cx="316865" cy="318770"/>
          </a:xfrm>
        </p:grpSpPr>
        <p:sp>
          <p:nvSpPr>
            <p:cNvPr id="4" name="object 4"/>
            <p:cNvSpPr/>
            <p:nvPr/>
          </p:nvSpPr>
          <p:spPr>
            <a:xfrm>
              <a:off x="2881884" y="1780032"/>
              <a:ext cx="290830" cy="292735"/>
            </a:xfrm>
            <a:custGeom>
              <a:avLst/>
              <a:gdLst/>
              <a:ahLst/>
              <a:cxnLst/>
              <a:rect l="l" t="t" r="r" b="b"/>
              <a:pathLst>
                <a:path w="290830" h="292735">
                  <a:moveTo>
                    <a:pt x="145287" y="0"/>
                  </a:moveTo>
                  <a:lnTo>
                    <a:pt x="99440" y="7493"/>
                  </a:lnTo>
                  <a:lnTo>
                    <a:pt x="59562" y="28194"/>
                  </a:lnTo>
                  <a:lnTo>
                    <a:pt x="28066" y="59944"/>
                  </a:lnTo>
                  <a:lnTo>
                    <a:pt x="7365" y="100076"/>
                  </a:lnTo>
                  <a:lnTo>
                    <a:pt x="0" y="146177"/>
                  </a:lnTo>
                  <a:lnTo>
                    <a:pt x="7365" y="192405"/>
                  </a:lnTo>
                  <a:lnTo>
                    <a:pt x="28066" y="232536"/>
                  </a:lnTo>
                  <a:lnTo>
                    <a:pt x="59562" y="264287"/>
                  </a:lnTo>
                  <a:lnTo>
                    <a:pt x="99440" y="284988"/>
                  </a:lnTo>
                  <a:lnTo>
                    <a:pt x="145287" y="292481"/>
                  </a:lnTo>
                  <a:lnTo>
                    <a:pt x="191261" y="284988"/>
                  </a:lnTo>
                  <a:lnTo>
                    <a:pt x="231139" y="264287"/>
                  </a:lnTo>
                  <a:lnTo>
                    <a:pt x="262636" y="232536"/>
                  </a:lnTo>
                  <a:lnTo>
                    <a:pt x="283336" y="192405"/>
                  </a:lnTo>
                  <a:lnTo>
                    <a:pt x="290702" y="146177"/>
                  </a:lnTo>
                  <a:lnTo>
                    <a:pt x="283336" y="100076"/>
                  </a:lnTo>
                  <a:lnTo>
                    <a:pt x="262636" y="59944"/>
                  </a:lnTo>
                  <a:lnTo>
                    <a:pt x="231139" y="28194"/>
                  </a:lnTo>
                  <a:lnTo>
                    <a:pt x="191261" y="7493"/>
                  </a:lnTo>
                  <a:lnTo>
                    <a:pt x="1452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2646" y="1780794"/>
              <a:ext cx="290830" cy="292735"/>
            </a:xfrm>
            <a:custGeom>
              <a:avLst/>
              <a:gdLst/>
              <a:ahLst/>
              <a:cxnLst/>
              <a:rect l="l" t="t" r="r" b="b"/>
              <a:pathLst>
                <a:path w="290830" h="292735">
                  <a:moveTo>
                    <a:pt x="0" y="146176"/>
                  </a:moveTo>
                  <a:lnTo>
                    <a:pt x="7365" y="100075"/>
                  </a:lnTo>
                  <a:lnTo>
                    <a:pt x="28067" y="59943"/>
                  </a:lnTo>
                  <a:lnTo>
                    <a:pt x="59562" y="28193"/>
                  </a:lnTo>
                  <a:lnTo>
                    <a:pt x="99441" y="7492"/>
                  </a:lnTo>
                  <a:lnTo>
                    <a:pt x="145288" y="0"/>
                  </a:lnTo>
                  <a:lnTo>
                    <a:pt x="191262" y="7492"/>
                  </a:lnTo>
                  <a:lnTo>
                    <a:pt x="231140" y="28193"/>
                  </a:lnTo>
                  <a:lnTo>
                    <a:pt x="262636" y="59943"/>
                  </a:lnTo>
                  <a:lnTo>
                    <a:pt x="283337" y="100075"/>
                  </a:lnTo>
                  <a:lnTo>
                    <a:pt x="290703" y="146176"/>
                  </a:lnTo>
                  <a:lnTo>
                    <a:pt x="283337" y="192404"/>
                  </a:lnTo>
                  <a:lnTo>
                    <a:pt x="262636" y="232536"/>
                  </a:lnTo>
                  <a:lnTo>
                    <a:pt x="231140" y="264286"/>
                  </a:lnTo>
                  <a:lnTo>
                    <a:pt x="191262" y="284987"/>
                  </a:lnTo>
                  <a:lnTo>
                    <a:pt x="145288" y="292480"/>
                  </a:lnTo>
                  <a:lnTo>
                    <a:pt x="99441" y="284987"/>
                  </a:lnTo>
                  <a:lnTo>
                    <a:pt x="59562" y="264286"/>
                  </a:lnTo>
                  <a:lnTo>
                    <a:pt x="28067" y="232536"/>
                  </a:lnTo>
                  <a:lnTo>
                    <a:pt x="7365" y="192404"/>
                  </a:lnTo>
                  <a:lnTo>
                    <a:pt x="0" y="14617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68142" y="1842973"/>
            <a:ext cx="112077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" dirty="0">
                <a:latin typeface="Calibri"/>
                <a:cs typeface="Calibri"/>
              </a:rPr>
              <a:t>Trainning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85715" y="1123188"/>
            <a:ext cx="429895" cy="429895"/>
            <a:chOff x="4585715" y="1123188"/>
            <a:chExt cx="429895" cy="429895"/>
          </a:xfrm>
        </p:grpSpPr>
        <p:sp>
          <p:nvSpPr>
            <p:cNvPr id="8" name="object 8"/>
            <p:cNvSpPr/>
            <p:nvPr/>
          </p:nvSpPr>
          <p:spPr>
            <a:xfrm>
              <a:off x="4597907" y="1135380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59">
                  <a:moveTo>
                    <a:pt x="201929" y="0"/>
                  </a:moveTo>
                  <a:lnTo>
                    <a:pt x="155574" y="5334"/>
                  </a:lnTo>
                  <a:lnTo>
                    <a:pt x="113156" y="20574"/>
                  </a:lnTo>
                  <a:lnTo>
                    <a:pt x="75691" y="44323"/>
                  </a:lnTo>
                  <a:lnTo>
                    <a:pt x="44322" y="75692"/>
                  </a:lnTo>
                  <a:lnTo>
                    <a:pt x="20573" y="113157"/>
                  </a:lnTo>
                  <a:lnTo>
                    <a:pt x="5333" y="155575"/>
                  </a:lnTo>
                  <a:lnTo>
                    <a:pt x="0" y="201930"/>
                  </a:lnTo>
                  <a:lnTo>
                    <a:pt x="5333" y="248285"/>
                  </a:lnTo>
                  <a:lnTo>
                    <a:pt x="20573" y="290703"/>
                  </a:lnTo>
                  <a:lnTo>
                    <a:pt x="44322" y="328168"/>
                  </a:lnTo>
                  <a:lnTo>
                    <a:pt x="75691" y="359537"/>
                  </a:lnTo>
                  <a:lnTo>
                    <a:pt x="113156" y="383286"/>
                  </a:lnTo>
                  <a:lnTo>
                    <a:pt x="155574" y="398526"/>
                  </a:lnTo>
                  <a:lnTo>
                    <a:pt x="201929" y="403860"/>
                  </a:lnTo>
                  <a:lnTo>
                    <a:pt x="248284" y="398526"/>
                  </a:lnTo>
                  <a:lnTo>
                    <a:pt x="290702" y="383286"/>
                  </a:lnTo>
                  <a:lnTo>
                    <a:pt x="328167" y="359537"/>
                  </a:lnTo>
                  <a:lnTo>
                    <a:pt x="359536" y="328168"/>
                  </a:lnTo>
                  <a:lnTo>
                    <a:pt x="383285" y="290703"/>
                  </a:lnTo>
                  <a:lnTo>
                    <a:pt x="398525" y="248285"/>
                  </a:lnTo>
                  <a:lnTo>
                    <a:pt x="403859" y="201930"/>
                  </a:lnTo>
                  <a:lnTo>
                    <a:pt x="398525" y="155575"/>
                  </a:lnTo>
                  <a:lnTo>
                    <a:pt x="383285" y="113157"/>
                  </a:lnTo>
                  <a:lnTo>
                    <a:pt x="359536" y="75692"/>
                  </a:lnTo>
                  <a:lnTo>
                    <a:pt x="328167" y="44323"/>
                  </a:lnTo>
                  <a:lnTo>
                    <a:pt x="290702" y="20574"/>
                  </a:lnTo>
                  <a:lnTo>
                    <a:pt x="248284" y="5334"/>
                  </a:lnTo>
                  <a:lnTo>
                    <a:pt x="201929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98669" y="1136142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60" h="403859">
                  <a:moveTo>
                    <a:pt x="0" y="201929"/>
                  </a:moveTo>
                  <a:lnTo>
                    <a:pt x="5334" y="155574"/>
                  </a:lnTo>
                  <a:lnTo>
                    <a:pt x="20574" y="113156"/>
                  </a:lnTo>
                  <a:lnTo>
                    <a:pt x="44323" y="75691"/>
                  </a:lnTo>
                  <a:lnTo>
                    <a:pt x="75692" y="44322"/>
                  </a:lnTo>
                  <a:lnTo>
                    <a:pt x="113157" y="20573"/>
                  </a:lnTo>
                  <a:lnTo>
                    <a:pt x="155575" y="5333"/>
                  </a:lnTo>
                  <a:lnTo>
                    <a:pt x="201930" y="0"/>
                  </a:lnTo>
                  <a:lnTo>
                    <a:pt x="248285" y="5333"/>
                  </a:lnTo>
                  <a:lnTo>
                    <a:pt x="290703" y="20573"/>
                  </a:lnTo>
                  <a:lnTo>
                    <a:pt x="328168" y="44322"/>
                  </a:lnTo>
                  <a:lnTo>
                    <a:pt x="359537" y="75691"/>
                  </a:lnTo>
                  <a:lnTo>
                    <a:pt x="383286" y="113156"/>
                  </a:lnTo>
                  <a:lnTo>
                    <a:pt x="398526" y="155574"/>
                  </a:lnTo>
                  <a:lnTo>
                    <a:pt x="403860" y="201929"/>
                  </a:lnTo>
                  <a:lnTo>
                    <a:pt x="398526" y="248284"/>
                  </a:lnTo>
                  <a:lnTo>
                    <a:pt x="383286" y="290702"/>
                  </a:lnTo>
                  <a:lnTo>
                    <a:pt x="359537" y="328167"/>
                  </a:lnTo>
                  <a:lnTo>
                    <a:pt x="328168" y="359536"/>
                  </a:lnTo>
                  <a:lnTo>
                    <a:pt x="290703" y="383285"/>
                  </a:lnTo>
                  <a:lnTo>
                    <a:pt x="248285" y="398525"/>
                  </a:lnTo>
                  <a:lnTo>
                    <a:pt x="201930" y="403859"/>
                  </a:lnTo>
                  <a:lnTo>
                    <a:pt x="155575" y="398525"/>
                  </a:lnTo>
                  <a:lnTo>
                    <a:pt x="113157" y="383285"/>
                  </a:lnTo>
                  <a:lnTo>
                    <a:pt x="75692" y="359536"/>
                  </a:lnTo>
                  <a:lnTo>
                    <a:pt x="44323" y="328167"/>
                  </a:lnTo>
                  <a:lnTo>
                    <a:pt x="20574" y="290702"/>
                  </a:lnTo>
                  <a:lnTo>
                    <a:pt x="5334" y="248284"/>
                  </a:lnTo>
                  <a:lnTo>
                    <a:pt x="0" y="201929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99990" y="1236345"/>
            <a:ext cx="1249680" cy="707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80"/>
              </a:lnSpc>
              <a:spcBef>
                <a:spcPts val="105"/>
              </a:spcBef>
            </a:pPr>
            <a:r>
              <a:rPr sz="2300" spc="-10" dirty="0">
                <a:latin typeface="Calibri"/>
                <a:cs typeface="Calibri"/>
              </a:rPr>
              <a:t>Inspection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680"/>
              </a:lnSpc>
            </a:pPr>
            <a:r>
              <a:rPr sz="2300" spc="-20" dirty="0">
                <a:latin typeface="Calibri"/>
                <a:cs typeface="Calibri"/>
              </a:rPr>
              <a:t>Rate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26652" y="3962400"/>
            <a:ext cx="720725" cy="461645"/>
          </a:xfrm>
          <a:custGeom>
            <a:avLst/>
            <a:gdLst/>
            <a:ahLst/>
            <a:cxnLst/>
            <a:rect l="l" t="t" r="r" b="b"/>
            <a:pathLst>
              <a:path w="720725" h="461645">
                <a:moveTo>
                  <a:pt x="540257" y="0"/>
                </a:moveTo>
                <a:lnTo>
                  <a:pt x="180085" y="0"/>
                </a:lnTo>
                <a:lnTo>
                  <a:pt x="180085" y="230632"/>
                </a:lnTo>
                <a:lnTo>
                  <a:pt x="0" y="230632"/>
                </a:lnTo>
                <a:lnTo>
                  <a:pt x="360171" y="461264"/>
                </a:lnTo>
                <a:lnTo>
                  <a:pt x="720343" y="230632"/>
                </a:lnTo>
                <a:lnTo>
                  <a:pt x="540257" y="230632"/>
                </a:lnTo>
                <a:lnTo>
                  <a:pt x="540257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37423" y="4512945"/>
            <a:ext cx="3081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Material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100%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Inspected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0628" y="605027"/>
            <a:ext cx="4046220" cy="32385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314180" y="2686557"/>
            <a:ext cx="415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latin typeface="Calibri"/>
                <a:cs typeface="Calibri"/>
              </a:rPr>
              <a:t>LPA`s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47684" y="1712163"/>
            <a:ext cx="8763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alibri"/>
                <a:cs typeface="Calibri"/>
              </a:rPr>
              <a:t>Supervision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90075" y="1398524"/>
            <a:ext cx="850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Skill</a:t>
            </a:r>
            <a:r>
              <a:rPr sz="1400" b="1" spc="-7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Matrix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3491" y="3731133"/>
            <a:ext cx="4817110" cy="278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0">
              <a:lnSpc>
                <a:spcPct val="100000"/>
              </a:lnSpc>
              <a:spcBef>
                <a:spcPts val="100"/>
              </a:spcBef>
            </a:pPr>
            <a:r>
              <a:rPr sz="3200" spc="-114" dirty="0">
                <a:solidFill>
                  <a:srgbClr val="404040"/>
                </a:solidFill>
                <a:latin typeface="Cambria"/>
                <a:cs typeface="Cambria"/>
              </a:rPr>
              <a:t>Inspection</a:t>
            </a:r>
            <a:r>
              <a:rPr sz="3200" spc="-3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3200" spc="-10" dirty="0">
                <a:solidFill>
                  <a:srgbClr val="404040"/>
                </a:solidFill>
                <a:latin typeface="Cambria"/>
                <a:cs typeface="Cambria"/>
              </a:rPr>
              <a:t>Strategy</a:t>
            </a:r>
            <a:endParaRPr sz="3200">
              <a:latin typeface="Cambria"/>
              <a:cs typeface="Cambria"/>
            </a:endParaRPr>
          </a:p>
          <a:p>
            <a:pPr marL="278765" indent="-266065">
              <a:lnSpc>
                <a:spcPct val="100000"/>
              </a:lnSpc>
              <a:spcBef>
                <a:spcPts val="1310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Selection</a:t>
            </a:r>
            <a:r>
              <a:rPr sz="1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proper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personal.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790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Trainning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(Safety,</a:t>
            </a:r>
            <a:r>
              <a:rPr sz="1400" spc="-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5’s,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WI,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&amp;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Continuos</a:t>
            </a:r>
            <a:r>
              <a:rPr sz="14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Improvement).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805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30" dirty="0">
                <a:solidFill>
                  <a:srgbClr val="404040"/>
                </a:solidFill>
                <a:latin typeface="Calibri"/>
                <a:cs typeface="Calibri"/>
              </a:rPr>
              <a:t>Warranty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14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inspection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(Shipping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14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vs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inventory).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810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Lead</a:t>
            </a:r>
            <a:r>
              <a:rPr sz="14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Supervision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personal.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790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Tracking</a:t>
            </a:r>
            <a:r>
              <a:rPr sz="1400" spc="-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Skills</a:t>
            </a:r>
            <a:r>
              <a:rPr sz="14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Matrix</a:t>
            </a:r>
            <a:r>
              <a:rPr sz="14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14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operator.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805"/>
              </a:spcBef>
              <a:buClr>
                <a:srgbClr val="8E40C5"/>
              </a:buClr>
              <a:buChar char="○"/>
              <a:tabLst>
                <a:tab pos="278765" algn="l"/>
              </a:tabLst>
            </a:pPr>
            <a:r>
              <a:rPr sz="1400" spc="-10" dirty="0">
                <a:solidFill>
                  <a:srgbClr val="404040"/>
                </a:solidFill>
                <a:latin typeface="Calibri"/>
                <a:cs typeface="Calibri"/>
              </a:rPr>
              <a:t>Daily</a:t>
            </a:r>
            <a:r>
              <a:rPr sz="14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04040"/>
                </a:solidFill>
                <a:latin typeface="Calibri"/>
                <a:cs typeface="Calibri"/>
              </a:rPr>
              <a:t>LPA.</a:t>
            </a:r>
            <a:endParaRPr sz="1400">
              <a:latin typeface="Calibri"/>
              <a:cs typeface="Calibri"/>
            </a:endParaRPr>
          </a:p>
          <a:p>
            <a:pPr marL="278765" indent="-266065">
              <a:lnSpc>
                <a:spcPct val="100000"/>
              </a:lnSpc>
              <a:spcBef>
                <a:spcPts val="805"/>
              </a:spcBef>
              <a:buClr>
                <a:srgbClr val="8E40C5"/>
              </a:buClr>
              <a:buFont typeface="Calibri"/>
              <a:buChar char="○"/>
              <a:tabLst>
                <a:tab pos="278765" algn="l"/>
              </a:tabLst>
            </a:pPr>
            <a:r>
              <a:rPr sz="1400" b="1" spc="-30" dirty="0">
                <a:solidFill>
                  <a:srgbClr val="404040"/>
                </a:solidFill>
                <a:latin typeface="Calibri"/>
                <a:cs typeface="Calibri"/>
              </a:rPr>
              <a:t>Warranty</a:t>
            </a:r>
            <a:r>
              <a:rPr sz="1400" b="1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14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04040"/>
                </a:solidFill>
                <a:latin typeface="Calibri"/>
                <a:cs typeface="Calibri"/>
              </a:rPr>
              <a:t>100%</a:t>
            </a:r>
            <a:r>
              <a:rPr sz="1400" b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404040"/>
                </a:solidFill>
                <a:latin typeface="Calibri"/>
                <a:cs typeface="Calibri"/>
              </a:rPr>
              <a:t>inspected</a:t>
            </a:r>
            <a:r>
              <a:rPr sz="1400" b="1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04040"/>
                </a:solidFill>
                <a:latin typeface="Calibri"/>
                <a:cs typeface="Calibri"/>
              </a:rPr>
              <a:t>material</a:t>
            </a:r>
            <a:endParaRPr sz="1400">
              <a:latin typeface="Calibri"/>
              <a:cs typeface="Calibri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5E01704-8DDF-152E-C55D-3C9AC63F4587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EB97D80-D093-DF31-83B0-D8B9C8C1BD33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7728" y="384279"/>
            <a:ext cx="109702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chemeClr val="tx1"/>
                </a:solidFill>
                <a:latin typeface="Arial Narrow" panose="020B0606020202030204" pitchFamily="34" charset="0"/>
              </a:rPr>
              <a:t>Operational Results and Continuous Improvement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169162"/>
            <a:ext cx="9731375" cy="77406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lang="en-US" spc="-60" dirty="0">
                <a:latin typeface="Calibri"/>
                <a:cs typeface="Calibri"/>
              </a:rPr>
              <a:t>In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Stamp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Quality,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committed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continuous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improvement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efficiency.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implementation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standardized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processes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results-</a:t>
            </a:r>
            <a:r>
              <a:rPr sz="1800" dirty="0">
                <a:latin typeface="Calibri"/>
                <a:cs typeface="Calibri"/>
              </a:rPr>
              <a:t>driven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strategies,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archieved: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0166" y="5007864"/>
            <a:ext cx="229552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109220" indent="-9461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Reduction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scrap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and </a:t>
            </a:r>
            <a:r>
              <a:rPr sz="1800" b="1" dirty="0">
                <a:latin typeface="Calibri"/>
                <a:cs typeface="Calibri"/>
              </a:rPr>
              <a:t>defective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percentage</a:t>
            </a:r>
            <a:endParaRPr sz="1800">
              <a:latin typeface="Calibri"/>
              <a:cs typeface="Calibri"/>
            </a:endParaRPr>
          </a:p>
          <a:p>
            <a:pPr marL="343535" marR="5080" indent="-330200">
              <a:lnSpc>
                <a:spcPct val="100000"/>
              </a:lnSpc>
              <a:spcBef>
                <a:spcPts val="575"/>
              </a:spcBef>
            </a:pPr>
            <a:r>
              <a:rPr sz="1800" dirty="0">
                <a:latin typeface="Calibri"/>
                <a:cs typeface="Calibri"/>
              </a:rPr>
              <a:t>optimizing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quality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6767" y="2854451"/>
            <a:ext cx="6086856" cy="36827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51061" y="4839461"/>
            <a:ext cx="2331085" cy="161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 marR="217804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Decrease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customer </a:t>
            </a:r>
            <a:r>
              <a:rPr sz="1800" b="1" dirty="0">
                <a:latin typeface="Calibri"/>
                <a:cs typeface="Calibri"/>
              </a:rPr>
              <a:t>claim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precise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inspections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effective </a:t>
            </a:r>
            <a:r>
              <a:rPr sz="1800" spc="-25" dirty="0">
                <a:latin typeface="Calibri"/>
                <a:cs typeface="Calibri"/>
              </a:rPr>
              <a:t>follow-</a:t>
            </a:r>
            <a:r>
              <a:rPr sz="1800" dirty="0">
                <a:latin typeface="Calibri"/>
                <a:cs typeface="Calibri"/>
              </a:rPr>
              <a:t>up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nonconformities.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0210" y="2756661"/>
            <a:ext cx="2256790" cy="146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Reduction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downtime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operational areas,</a:t>
            </a:r>
            <a:endParaRPr sz="1800">
              <a:latin typeface="Calibri"/>
              <a:cs typeface="Calibri"/>
            </a:endParaRPr>
          </a:p>
          <a:p>
            <a:pPr marL="139700" marR="92075" algn="ctr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latin typeface="Calibri"/>
                <a:cs typeface="Calibri"/>
              </a:rPr>
              <a:t>Improving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production </a:t>
            </a:r>
            <a:r>
              <a:rPr sz="1800" dirty="0">
                <a:latin typeface="Calibri"/>
                <a:cs typeface="Calibri"/>
              </a:rPr>
              <a:t>Flow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0" dirty="0">
                <a:latin typeface="Calibri"/>
                <a:cs typeface="Calibri"/>
              </a:rPr>
              <a:t> workforce utilization.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4995" y="2286000"/>
            <a:ext cx="2440940" cy="1642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 marR="13779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Improvement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the </a:t>
            </a:r>
            <a:r>
              <a:rPr sz="1800" b="1" dirty="0">
                <a:latin typeface="Calibri"/>
                <a:cs typeface="Calibri"/>
              </a:rPr>
              <a:t>training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system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for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new </a:t>
            </a:r>
            <a:r>
              <a:rPr sz="1800" b="1" spc="-10" dirty="0">
                <a:latin typeface="Calibri"/>
                <a:cs typeface="Calibri"/>
              </a:rPr>
              <a:t>employees,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1930"/>
              </a:lnSpc>
            </a:pPr>
            <a:r>
              <a:rPr sz="1800" dirty="0">
                <a:latin typeface="Calibri"/>
                <a:cs typeface="Calibri"/>
              </a:rPr>
              <a:t>ensuring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faster,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safer,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more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effective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integration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96028" y="2484628"/>
            <a:ext cx="2407920" cy="134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0534" marR="46355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10%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increase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in </a:t>
            </a:r>
            <a:r>
              <a:rPr sz="1800" b="1" spc="-10" dirty="0">
                <a:latin typeface="Calibri"/>
                <a:cs typeface="Calibri"/>
              </a:rPr>
              <a:t>productivity,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1720"/>
              </a:lnSpc>
            </a:pPr>
            <a:r>
              <a:rPr sz="1800" dirty="0">
                <a:latin typeface="Calibri"/>
                <a:cs typeface="Calibri"/>
              </a:rPr>
              <a:t>achieved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  <a:p>
            <a:pPr marL="258445" marR="252095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análisis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efficient resource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allocation.</a:t>
            </a:r>
            <a:endParaRPr sz="1800">
              <a:latin typeface="Calibri"/>
              <a:cs typeface="Calibri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E3A8F7C-D477-2641-F411-36AF2DB49624}"/>
              </a:ext>
            </a:extLst>
          </p:cNvPr>
          <p:cNvCxnSpPr/>
          <p:nvPr/>
        </p:nvCxnSpPr>
        <p:spPr>
          <a:xfrm>
            <a:off x="304800" y="0"/>
            <a:ext cx="0" cy="6780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7E3B690-8E51-733F-A8EF-17198758F85A}"/>
              </a:ext>
            </a:extLst>
          </p:cNvPr>
          <p:cNvCxnSpPr/>
          <p:nvPr/>
        </p:nvCxnSpPr>
        <p:spPr>
          <a:xfrm>
            <a:off x="0" y="228600"/>
            <a:ext cx="121920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FD4CCD0391B3498842A8DB70F9AFF2" ma:contentTypeVersion="12" ma:contentTypeDescription="Crear nuevo documento." ma:contentTypeScope="" ma:versionID="3fe4a192acafa4c114ce818b32388087">
  <xsd:schema xmlns:xsd="http://www.w3.org/2001/XMLSchema" xmlns:xs="http://www.w3.org/2001/XMLSchema" xmlns:p="http://schemas.microsoft.com/office/2006/metadata/properties" xmlns:ns2="6040ad58-984b-407c-9e36-838bdf03eff0" xmlns:ns3="3ddb2daa-2fa3-4198-8bfd-5f362bdf71ae" targetNamespace="http://schemas.microsoft.com/office/2006/metadata/properties" ma:root="true" ma:fieldsID="c5cc7283c43d9c8c03851b7bd11b2d2e" ns2:_="" ns3:_="">
    <xsd:import namespace="6040ad58-984b-407c-9e36-838bdf03eff0"/>
    <xsd:import namespace="3ddb2daa-2fa3-4198-8bfd-5f362bdf71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0ad58-984b-407c-9e36-838bdf03ef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aa32dcd8-4a5b-41c6-9f7c-b05be991c9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b2daa-2fa3-4198-8bfd-5f362bdf71a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b3bfcfc-d46e-4f0a-bd9c-fdf933229c0b}" ma:internalName="TaxCatchAll" ma:showField="CatchAllData" ma:web="3ddb2daa-2fa3-4198-8bfd-5f362bdf71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040ad58-984b-407c-9e36-838bdf03eff0">
      <Terms xmlns="http://schemas.microsoft.com/office/infopath/2007/PartnerControls"/>
    </lcf76f155ced4ddcb4097134ff3c332f>
    <TaxCatchAll xmlns="3ddb2daa-2fa3-4198-8bfd-5f362bdf71ae" xsi:nil="true"/>
  </documentManagement>
</p:properties>
</file>

<file path=customXml/itemProps1.xml><?xml version="1.0" encoding="utf-8"?>
<ds:datastoreItem xmlns:ds="http://schemas.openxmlformats.org/officeDocument/2006/customXml" ds:itemID="{372A5EBB-3FEE-4F36-8377-FA8556D99E5B}"/>
</file>

<file path=customXml/itemProps2.xml><?xml version="1.0" encoding="utf-8"?>
<ds:datastoreItem xmlns:ds="http://schemas.openxmlformats.org/officeDocument/2006/customXml" ds:itemID="{E3F6F71D-D29E-435E-84D9-883EB6C5B083}"/>
</file>

<file path=customXml/itemProps3.xml><?xml version="1.0" encoding="utf-8"?>
<ds:datastoreItem xmlns:ds="http://schemas.openxmlformats.org/officeDocument/2006/customXml" ds:itemID="{F2FAE1BC-8E88-4E3B-9A83-34EFD384DCE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970</Words>
  <Application>Microsoft Office PowerPoint</Application>
  <PresentationFormat>Panorámica</PresentationFormat>
  <Paragraphs>173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Arial MT</vt:lpstr>
      <vt:lpstr>Arial Narrow</vt:lpstr>
      <vt:lpstr>Calibri</vt:lpstr>
      <vt:lpstr>Cambria</vt:lpstr>
      <vt:lpstr>Roboto</vt:lpstr>
      <vt:lpstr>Wingdings</vt:lpstr>
      <vt:lpstr>Office Theme</vt:lpstr>
      <vt:lpstr>Specialized services</vt:lpstr>
      <vt:lpstr>We are a headquarter that have operations in 6 locations on México.</vt:lpstr>
      <vt:lpstr>Our Commitment:</vt:lpstr>
      <vt:lpstr>Presentación de PowerPoint</vt:lpstr>
      <vt:lpstr>Private Security</vt:lpstr>
      <vt:lpstr>Executive Transportation Services</vt:lpstr>
      <vt:lpstr>Presentación de PowerPoint</vt:lpstr>
      <vt:lpstr>Presentación de PowerPoint</vt:lpstr>
      <vt:lpstr>Operational Results and Continuous Improvement</vt:lpstr>
      <vt:lpstr>Quality Standars</vt:lpstr>
      <vt:lpstr>Our Capability</vt:lpstr>
      <vt:lpstr>Business references</vt:lpstr>
      <vt:lpstr>Legal Requirements</vt:lpstr>
      <vt:lpstr>Muchas 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Services offered by Stamp Quality</dc:title>
  <dc:creator>Angelica Ortiz Gallegos</dc:creator>
  <cp:lastModifiedBy>Angelica Ortiz Gallegos</cp:lastModifiedBy>
  <cp:revision>5</cp:revision>
  <dcterms:created xsi:type="dcterms:W3CDTF">2025-11-07T17:45:26Z</dcterms:created>
  <dcterms:modified xsi:type="dcterms:W3CDTF">2026-01-16T17:08:05Z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2025-11-06T00:00:00Z</vt:filetime>
  </property>
  <property fmtid="{D5CDD505-2E9C-101B-9397-08002B2CF9AE}" pid="3" name="Creator">
    <vt:lpwstr>MicrosoftÂ® PowerPointÂ® 2019</vt:lpwstr>
  </property>
  <property fmtid="{D5CDD505-2E9C-101B-9397-08002B2CF9AE}" pid="4" name="LastSaved">
    <vt:filetime>2025-11-07T00:00:00Z</vt:filetime>
  </property>
  <property fmtid="{D5CDD505-2E9C-101B-9397-08002B2CF9AE}" pid="5" name="Producer">
    <vt:lpwstr>Adobe PDF Services</vt:lpwstr>
  </property>
  <property fmtid="{D5CDD505-2E9C-101B-9397-08002B2CF9AE}" pid="6" name="ContentTypeId">
    <vt:lpwstr>0x01010095FD4CCD0391B3498842A8DB70F9AFF2</vt:lpwstr>
  </property>
  <property fmtid="{D5CDD505-2E9C-101B-9397-08002B2CF9AE}" pid="7" name="MediaServiceImageTags">
    <vt:lpwstr/>
  </property>
</Properties>
</file>